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7"/>
  </p:notesMasterIdLst>
  <p:handoutMasterIdLst>
    <p:handoutMasterId r:id="rId68"/>
  </p:handoutMasterIdLst>
  <p:sldIdLst>
    <p:sldId id="301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2" r:id="rId13"/>
    <p:sldId id="321" r:id="rId14"/>
    <p:sldId id="320" r:id="rId15"/>
    <p:sldId id="332" r:id="rId16"/>
    <p:sldId id="330" r:id="rId17"/>
    <p:sldId id="326" r:id="rId18"/>
    <p:sldId id="327" r:id="rId19"/>
    <p:sldId id="328" r:id="rId20"/>
    <p:sldId id="329" r:id="rId21"/>
    <p:sldId id="331" r:id="rId22"/>
    <p:sldId id="333" r:id="rId23"/>
    <p:sldId id="334" r:id="rId24"/>
    <p:sldId id="335" r:id="rId25"/>
    <p:sldId id="337" r:id="rId26"/>
    <p:sldId id="336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9" r:id="rId46"/>
    <p:sldId id="358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80" r:id="rId64"/>
    <p:sldId id="379" r:id="rId65"/>
    <p:sldId id="381" r:id="rId66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2FC24"/>
    <a:srgbClr val="47DDFB"/>
    <a:srgbClr val="218F2B"/>
    <a:srgbClr val="3E6EDA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73" autoAdjust="0"/>
    <p:restoredTop sz="99642" autoAdjust="0"/>
  </p:normalViewPr>
  <p:slideViewPr>
    <p:cSldViewPr>
      <p:cViewPr>
        <p:scale>
          <a:sx n="40" d="100"/>
          <a:sy n="40" d="100"/>
        </p:scale>
        <p:origin x="-354" y="-82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2DDB3-96B7-4277-A086-6B28422929A2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AF460-B685-4E2A-B815-62F89493C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F460-B685-4E2A-B815-62F89493CBF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24556010" y="3960055"/>
            <a:ext cx="1892949" cy="38826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1632" y="776289"/>
            <a:ext cx="24188736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1632" y="2250280"/>
            <a:ext cx="24188736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114800" y="6012657"/>
            <a:ext cx="17373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CE98074-AB15-4ED7-A944-5D51D0664A4D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4114800" y="5650705"/>
            <a:ext cx="17373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5176741" y="5752308"/>
            <a:ext cx="15087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E678-5F79-4536-A7C6-814A6D211F11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345400" y="381000"/>
            <a:ext cx="571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381000"/>
            <a:ext cx="18745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82B04-7F7D-4FDE-AAE7-F0B6F0F730A0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7494"/>
            <a:ext cx="246888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82808"/>
            <a:ext cx="24688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374368" y="6480048"/>
            <a:ext cx="6400800" cy="301752"/>
          </a:xfrm>
        </p:spPr>
        <p:txBody>
          <a:bodyPr/>
          <a:lstStyle/>
          <a:p>
            <a:fld id="{43D33C8B-2D15-49AB-AE40-70323B0C7D27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480970"/>
            <a:ext cx="12780168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21102" y="7035"/>
            <a:ext cx="27389796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24556010" y="-984738"/>
            <a:ext cx="1892949" cy="38826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66896" y="6477000"/>
            <a:ext cx="6400800" cy="304800"/>
          </a:xfrm>
        </p:spPr>
        <p:txBody>
          <a:bodyPr/>
          <a:lstStyle/>
          <a:p>
            <a:fld id="{669AB78C-FE5A-4E4C-936C-19BF13B93441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58128" y="6480970"/>
            <a:ext cx="12780168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353168" y="809625"/>
            <a:ext cx="1508760" cy="300831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19406384" y="9381"/>
            <a:ext cx="80185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5"/>
            <a:ext cx="27410898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1465"/>
            <a:ext cx="21717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33536"/>
            <a:ext cx="11658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22438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722438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400800" cy="301752"/>
          </a:xfrm>
        </p:spPr>
        <p:txBody>
          <a:bodyPr/>
          <a:lstStyle/>
          <a:p>
            <a:fld id="{86EB028A-D3A9-4599-9AF7-7D842F914CF8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480969"/>
            <a:ext cx="12780168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768560" y="6480969"/>
            <a:ext cx="1508760" cy="301752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94" y="290732"/>
            <a:ext cx="3200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5018" y="290732"/>
            <a:ext cx="1743072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095018" y="3427124"/>
            <a:ext cx="1743072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66690" y="290732"/>
            <a:ext cx="2057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6690" y="3427124"/>
            <a:ext cx="2057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391656" cy="301752"/>
          </a:xfrm>
        </p:spPr>
        <p:txBody>
          <a:bodyPr/>
          <a:lstStyle/>
          <a:p>
            <a:fld id="{F414FB80-1388-4966-B740-ED2554B3E643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71600" y="6480969"/>
            <a:ext cx="12783312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768560" y="6483096"/>
            <a:ext cx="1508760" cy="301752"/>
          </a:xfrm>
        </p:spPr>
        <p:txBody>
          <a:bodyPr/>
          <a:lstStyle>
            <a:lvl1pPr algn="ctr">
              <a:defRPr/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4D85-6987-4DC0-999F-5C06DAC7732F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4374368" y="6480969"/>
            <a:ext cx="6400800" cy="301752"/>
          </a:xfrm>
        </p:spPr>
        <p:txBody>
          <a:bodyPr/>
          <a:lstStyle/>
          <a:p>
            <a:fld id="{100E230B-9730-41D2-AF9D-C4506BDF9544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71600" y="6481891"/>
            <a:ext cx="12780168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768560" y="6480969"/>
            <a:ext cx="1508760" cy="301752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367664"/>
            <a:ext cx="2743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407568" y="367664"/>
            <a:ext cx="7315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53750" y="320040"/>
            <a:ext cx="1582826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836928" y="6556248"/>
            <a:ext cx="6400800" cy="301752"/>
          </a:xfrm>
        </p:spPr>
        <p:txBody>
          <a:bodyPr/>
          <a:lstStyle>
            <a:lvl1pPr>
              <a:defRPr sz="900"/>
            </a:lvl1pPr>
          </a:lstStyle>
          <a:p>
            <a:fld id="{FF413DB2-23BE-4A6D-B49F-7B90B1F1F879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07568" y="6556248"/>
            <a:ext cx="15429360" cy="301752"/>
          </a:xfrm>
        </p:spPr>
        <p:txBody>
          <a:bodyPr/>
          <a:lstStyle>
            <a:lvl1pPr>
              <a:defRPr sz="900"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231728" y="6556248"/>
            <a:ext cx="1508760" cy="301752"/>
          </a:xfrm>
        </p:spPr>
        <p:txBody>
          <a:bodyPr/>
          <a:lstStyle>
            <a:lvl1pPr>
              <a:defRPr sz="900"/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50896"/>
            <a:ext cx="2743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14711" y="373966"/>
            <a:ext cx="2200046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5867400"/>
            <a:ext cx="2200046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324576" y="6556248"/>
            <a:ext cx="6309360" cy="301752"/>
          </a:xfrm>
        </p:spPr>
        <p:txBody>
          <a:bodyPr/>
          <a:lstStyle>
            <a:lvl1pPr>
              <a:defRPr sz="900"/>
            </a:lvl1pPr>
          </a:lstStyle>
          <a:p>
            <a:fld id="{C156FEAB-5882-455E-A9AC-827AC996E67A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1296" y="6557169"/>
            <a:ext cx="14844216" cy="301752"/>
          </a:xfrm>
        </p:spPr>
        <p:txBody>
          <a:bodyPr/>
          <a:lstStyle>
            <a:lvl1pPr>
              <a:defRPr sz="900"/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651576" y="6556248"/>
            <a:ext cx="1097280" cy="301752"/>
          </a:xfrm>
        </p:spPr>
        <p:txBody>
          <a:bodyPr/>
          <a:lstStyle>
            <a:lvl1pPr algn="ctr">
              <a:defRPr sz="900"/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21102" y="14069"/>
            <a:ext cx="27389796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5"/>
            <a:ext cx="27410898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9406384" y="4948410"/>
            <a:ext cx="80185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71600" y="267494"/>
            <a:ext cx="24688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71600" y="1882808"/>
            <a:ext cx="24688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4374368" y="6480969"/>
            <a:ext cx="6400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800878C-A41C-41BF-9BD4-EEEAACBBD713}" type="datetime1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71600" y="6481891"/>
            <a:ext cx="12780168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2768560" y="6480969"/>
            <a:ext cx="15087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reet.png"/>
          <p:cNvPicPr>
            <a:picLocks noChangeAspect="1"/>
          </p:cNvPicPr>
          <p:nvPr/>
        </p:nvPicPr>
        <p:blipFill>
          <a:blip r:embed="rId2" cstate="print"/>
          <a:srcRect l="794" r="3968"/>
          <a:stretch>
            <a:fillRect/>
          </a:stretch>
        </p:blipFill>
        <p:spPr>
          <a:xfrm>
            <a:off x="1828800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715500" y="1293435"/>
            <a:ext cx="800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METRO </a:t>
            </a:r>
            <a:r>
              <a:rPr lang="en-US" sz="4000" b="1" dirty="0" smtClean="0">
                <a:latin typeface="+mj-lt"/>
              </a:rPr>
              <a:t>MUSEUM OF AMERICAN ART</a:t>
            </a:r>
          </a:p>
          <a:p>
            <a:pPr algn="ctr"/>
            <a:endParaRPr lang="en-US" b="1" dirty="0" smtClean="0">
              <a:latin typeface="+mj-lt"/>
            </a:endParaRPr>
          </a:p>
          <a:p>
            <a:pPr algn="ctr"/>
            <a:endParaRPr lang="en-US" b="1" dirty="0" smtClean="0">
              <a:latin typeface="+mj-lt"/>
            </a:endParaRPr>
          </a:p>
          <a:p>
            <a:pPr algn="ctr"/>
            <a:r>
              <a:rPr lang="en-US" b="1" dirty="0" smtClean="0">
                <a:latin typeface="+mj-lt"/>
              </a:rPr>
              <a:t>SENIOR THESIS FINAL PRESENTATION</a:t>
            </a:r>
          </a:p>
          <a:p>
            <a:pPr algn="ctr"/>
            <a:endParaRPr lang="en-US" b="1" dirty="0" smtClean="0">
              <a:latin typeface="+mj-lt"/>
            </a:endParaRPr>
          </a:p>
          <a:p>
            <a:pPr algn="ctr"/>
            <a:endParaRPr lang="en-US" b="1" dirty="0" smtClean="0">
              <a:latin typeface="+mj-lt"/>
            </a:endParaRPr>
          </a:p>
          <a:p>
            <a:pPr algn="ctr"/>
            <a:endParaRPr lang="en-US" b="1" dirty="0" smtClean="0">
              <a:latin typeface="+mj-lt"/>
            </a:endParaRPr>
          </a:p>
          <a:p>
            <a:pPr algn="ctr"/>
            <a:endParaRPr lang="en-US" sz="2000" b="1" dirty="0" smtClean="0">
              <a:latin typeface="+mj-lt"/>
            </a:endParaRPr>
          </a:p>
          <a:p>
            <a:pPr algn="ctr"/>
            <a:r>
              <a:rPr lang="en-US" sz="2000" b="1" dirty="0" smtClean="0">
                <a:latin typeface="+mj-lt"/>
              </a:rPr>
              <a:t>Vincent A. Rossi</a:t>
            </a:r>
          </a:p>
          <a:p>
            <a:pPr algn="ctr"/>
            <a:endParaRPr lang="en-US" sz="2000" b="1" dirty="0" smtClean="0">
              <a:latin typeface="+mj-lt"/>
            </a:endParaRPr>
          </a:p>
          <a:p>
            <a:pPr algn="ctr"/>
            <a:r>
              <a:rPr lang="en-US" sz="2000" b="1" dirty="0" smtClean="0">
                <a:latin typeface="+mj-lt"/>
              </a:rPr>
              <a:t>Construction Management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0" y="347014"/>
            <a:ext cx="9144000" cy="6510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 l="2343" r="16223" b="8333"/>
          <a:stretch>
            <a:fillRect/>
          </a:stretch>
        </p:blipFill>
        <p:spPr bwMode="auto">
          <a:xfrm>
            <a:off x="0" y="381001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TEAM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Owner:     Metro Museum of American Art </a:t>
            </a:r>
          </a:p>
          <a:p>
            <a:pPr marL="336550" indent="-33655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Design Architect:     </a:t>
            </a:r>
            <a:r>
              <a:rPr lang="en-US" sz="2400" err="1" smtClean="0">
                <a:latin typeface="+mn-lt"/>
              </a:rPr>
              <a:t>Renzo</a:t>
            </a:r>
            <a:r>
              <a:rPr lang="en-US" sz="2400" smtClean="0">
                <a:latin typeface="+mn-lt"/>
              </a:rPr>
              <a:t> Piano Building Workshop</a:t>
            </a:r>
          </a:p>
          <a:p>
            <a:pPr marL="336550" indent="-33655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Architect of Record:     </a:t>
            </a:r>
            <a:r>
              <a:rPr lang="en-US" sz="2400" smtClean="0"/>
              <a:t>Cooper, Robertson &amp; Partners</a:t>
            </a:r>
            <a:r>
              <a:rPr lang="en-US" sz="2400" smtClean="0">
                <a:latin typeface="+mn-lt"/>
              </a:rPr>
              <a:t> </a:t>
            </a:r>
          </a:p>
          <a:p>
            <a:pPr marL="336550" indent="-336550">
              <a:lnSpc>
                <a:spcPct val="2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Construction Manager:     Turner Construction 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0" y="347014"/>
            <a:ext cx="9144000" cy="6510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>
            <a:lum bright="-68000"/>
          </a:blip>
          <a:srcRect l="2343" r="16223" b="8333"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DELIVERY METHOD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0" y="21336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 algn="ctr">
              <a:lnSpc>
                <a:spcPct val="150000"/>
              </a:lnSpc>
            </a:pPr>
            <a:r>
              <a:rPr lang="en-US" sz="2400" smtClean="0">
                <a:latin typeface="+mn-lt"/>
              </a:rPr>
              <a:t>Design – Bid – Build Project Delivery Method </a:t>
            </a:r>
          </a:p>
          <a:p>
            <a:pPr marL="336550" indent="-336550" algn="ctr">
              <a:lnSpc>
                <a:spcPct val="150000"/>
              </a:lnSpc>
            </a:pPr>
            <a:endParaRPr lang="en-US" sz="2400" smtClean="0">
              <a:latin typeface="+mn-lt"/>
            </a:endParaRPr>
          </a:p>
          <a:p>
            <a:pPr marL="336550" indent="-336550" algn="ctr">
              <a:lnSpc>
                <a:spcPct val="150000"/>
              </a:lnSpc>
            </a:pPr>
            <a:r>
              <a:rPr lang="en-US" sz="2400" smtClean="0"/>
              <a:t>Cost Plus Contract with a GMP Option</a:t>
            </a:r>
          </a:p>
          <a:p>
            <a:pPr marL="336550" indent="-336550" algn="ctr">
              <a:lnSpc>
                <a:spcPct val="150000"/>
              </a:lnSpc>
            </a:pPr>
            <a:endParaRPr lang="en-US" sz="2400" b="1" smtClean="0">
              <a:latin typeface="+mn-lt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5841" name="Group 1"/>
          <p:cNvGrpSpPr>
            <a:grpSpLocks noChangeAspect="1"/>
          </p:cNvGrpSpPr>
          <p:nvPr/>
        </p:nvGrpSpPr>
        <p:grpSpPr bwMode="auto">
          <a:xfrm>
            <a:off x="1447800" y="533400"/>
            <a:ext cx="5943600" cy="7239000"/>
            <a:chOff x="1440" y="1963"/>
            <a:chExt cx="9360" cy="12626"/>
          </a:xfrm>
        </p:grpSpPr>
        <p:sp>
          <p:nvSpPr>
            <p:cNvPr id="35878" name="AutoShape 38"/>
            <p:cNvSpPr>
              <a:spLocks noChangeAspect="1" noChangeArrowheads="1" noTextEdit="1"/>
            </p:cNvSpPr>
            <p:nvPr/>
          </p:nvSpPr>
          <p:spPr bwMode="auto">
            <a:xfrm>
              <a:off x="1440" y="1963"/>
              <a:ext cx="9360" cy="126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7" name="AutoShape 37"/>
            <p:cNvSpPr>
              <a:spLocks noChangeArrowheads="1"/>
            </p:cNvSpPr>
            <p:nvPr/>
          </p:nvSpPr>
          <p:spPr bwMode="auto">
            <a:xfrm>
              <a:off x="5081" y="2064"/>
              <a:ext cx="1984" cy="1237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Owner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Metro Museum of American Art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6" name="AutoShape 36"/>
            <p:cNvSpPr>
              <a:spLocks noChangeArrowheads="1"/>
            </p:cNvSpPr>
            <p:nvPr/>
          </p:nvSpPr>
          <p:spPr bwMode="auto">
            <a:xfrm>
              <a:off x="1980" y="3865"/>
              <a:ext cx="1985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Design Architect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Renzo Piano Building Workshop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5" name="AutoShape 35"/>
            <p:cNvSpPr>
              <a:spLocks noChangeArrowheads="1"/>
            </p:cNvSpPr>
            <p:nvPr/>
          </p:nvSpPr>
          <p:spPr bwMode="auto">
            <a:xfrm>
              <a:off x="3776" y="5485"/>
              <a:ext cx="2340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Construction Manager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Turner Construction Company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4" name="AutoShape 34"/>
            <p:cNvSpPr>
              <a:spLocks noChangeArrowheads="1"/>
            </p:cNvSpPr>
            <p:nvPr/>
          </p:nvSpPr>
          <p:spPr bwMode="auto">
            <a:xfrm>
              <a:off x="7200" y="3864"/>
              <a:ext cx="219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Architect of Record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Cooper, Robertson, &amp; Partners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73" name="AutoShape 33"/>
            <p:cNvSpPr>
              <a:spLocks noChangeShapeType="1"/>
            </p:cNvSpPr>
            <p:nvPr/>
          </p:nvSpPr>
          <p:spPr bwMode="auto">
            <a:xfrm flipV="1">
              <a:off x="3995" y="3331"/>
              <a:ext cx="2078" cy="115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2" name="AutoShape 32"/>
            <p:cNvSpPr>
              <a:spLocks noChangeShapeType="1"/>
            </p:cNvSpPr>
            <p:nvPr/>
          </p:nvSpPr>
          <p:spPr bwMode="auto">
            <a:xfrm>
              <a:off x="6073" y="3331"/>
              <a:ext cx="1097" cy="115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1" name="AutoShape 31"/>
            <p:cNvSpPr>
              <a:spLocks noChangeShapeType="1"/>
            </p:cNvSpPr>
            <p:nvPr/>
          </p:nvSpPr>
          <p:spPr bwMode="auto">
            <a:xfrm flipH="1">
              <a:off x="4946" y="3331"/>
              <a:ext cx="1127" cy="2124"/>
            </a:xfrm>
            <a:prstGeom prst="straightConnector1">
              <a:avLst/>
            </a:prstGeom>
            <a:noFill/>
            <a:ln w="31750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0" name="AutoShape 30"/>
            <p:cNvSpPr>
              <a:spLocks noChangeArrowheads="1"/>
            </p:cNvSpPr>
            <p:nvPr/>
          </p:nvSpPr>
          <p:spPr bwMode="auto">
            <a:xfrm>
              <a:off x="1976" y="7104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Electrical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Allan Briteway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9" name="AutoShape 29"/>
            <p:cNvSpPr>
              <a:spLocks noChangeArrowheads="1"/>
            </p:cNvSpPr>
            <p:nvPr/>
          </p:nvSpPr>
          <p:spPr bwMode="auto">
            <a:xfrm>
              <a:off x="1976" y="8544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Plumbing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Almar Plumbing &amp; Heating Corp.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8" name="AutoShape 28"/>
            <p:cNvSpPr>
              <a:spLocks noChangeArrowheads="1"/>
            </p:cNvSpPr>
            <p:nvPr/>
          </p:nvSpPr>
          <p:spPr bwMode="auto">
            <a:xfrm>
              <a:off x="4676" y="7105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Structural Steel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Banker Steel, Co., LLC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7" name="AutoShape 27"/>
            <p:cNvSpPr>
              <a:spLocks noChangeArrowheads="1"/>
            </p:cNvSpPr>
            <p:nvPr/>
          </p:nvSpPr>
          <p:spPr bwMode="auto">
            <a:xfrm>
              <a:off x="4676" y="8545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Concrete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RCC Concrete Corp.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6" name="AutoShape 26"/>
            <p:cNvSpPr>
              <a:spLocks noChangeArrowheads="1"/>
            </p:cNvSpPr>
            <p:nvPr/>
          </p:nvSpPr>
          <p:spPr bwMode="auto">
            <a:xfrm>
              <a:off x="2006" y="9985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HVAC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PJ Mechanical Corp.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5" name="AutoShape 25"/>
            <p:cNvSpPr>
              <a:spLocks noChangeArrowheads="1"/>
            </p:cNvSpPr>
            <p:nvPr/>
          </p:nvSpPr>
          <p:spPr bwMode="auto">
            <a:xfrm>
              <a:off x="4676" y="9985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Excavation/ Foundation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Urban Foundation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4" name="AutoShape 24"/>
            <p:cNvSpPr>
              <a:spLocks noChangeShapeType="1"/>
            </p:cNvSpPr>
            <p:nvPr/>
          </p:nvSpPr>
          <p:spPr bwMode="auto">
            <a:xfrm>
              <a:off x="4410" y="6750"/>
              <a:ext cx="1" cy="529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3" name="AutoShape 23"/>
            <p:cNvSpPr>
              <a:spLocks noChangeShapeType="1"/>
            </p:cNvSpPr>
            <p:nvPr/>
          </p:nvSpPr>
          <p:spPr bwMode="auto">
            <a:xfrm>
              <a:off x="3990" y="7722"/>
              <a:ext cx="656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2" name="AutoShape 22"/>
            <p:cNvSpPr>
              <a:spLocks noChangeShapeType="1"/>
            </p:cNvSpPr>
            <p:nvPr/>
          </p:nvSpPr>
          <p:spPr bwMode="auto">
            <a:xfrm>
              <a:off x="3990" y="9162"/>
              <a:ext cx="656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1" name="AutoShape 21"/>
            <p:cNvSpPr>
              <a:spLocks noChangeShapeType="1"/>
            </p:cNvSpPr>
            <p:nvPr/>
          </p:nvSpPr>
          <p:spPr bwMode="auto">
            <a:xfrm>
              <a:off x="4020" y="10603"/>
              <a:ext cx="626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0" name="AutoShape 20"/>
            <p:cNvSpPr>
              <a:spLocks noChangeShapeType="1"/>
            </p:cNvSpPr>
            <p:nvPr/>
          </p:nvSpPr>
          <p:spPr bwMode="auto">
            <a:xfrm>
              <a:off x="3995" y="4483"/>
              <a:ext cx="951" cy="972"/>
            </a:xfrm>
            <a:prstGeom prst="straightConnector1">
              <a:avLst/>
            </a:prstGeom>
            <a:noFill/>
            <a:ln w="12700">
              <a:solidFill>
                <a:srgbClr val="C0504D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9" name="AutoShape 19"/>
            <p:cNvSpPr>
              <a:spLocks noChangeShapeType="1"/>
            </p:cNvSpPr>
            <p:nvPr/>
          </p:nvSpPr>
          <p:spPr bwMode="auto">
            <a:xfrm flipV="1">
              <a:off x="4946" y="4482"/>
              <a:ext cx="2224" cy="973"/>
            </a:xfrm>
            <a:prstGeom prst="straightConnector1">
              <a:avLst/>
            </a:prstGeom>
            <a:noFill/>
            <a:ln w="12700">
              <a:solidFill>
                <a:srgbClr val="C0504D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8" name="AutoShape 18"/>
            <p:cNvSpPr>
              <a:spLocks noChangeShapeType="1"/>
            </p:cNvSpPr>
            <p:nvPr/>
          </p:nvSpPr>
          <p:spPr bwMode="auto">
            <a:xfrm flipV="1">
              <a:off x="3995" y="4482"/>
              <a:ext cx="3175" cy="1"/>
            </a:xfrm>
            <a:prstGeom prst="straightConnector1">
              <a:avLst/>
            </a:prstGeom>
            <a:noFill/>
            <a:ln w="12700">
              <a:solidFill>
                <a:srgbClr val="C0504D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AutoShape 17"/>
            <p:cNvSpPr>
              <a:spLocks noChangeArrowheads="1"/>
            </p:cNvSpPr>
            <p:nvPr/>
          </p:nvSpPr>
          <p:spPr bwMode="auto">
            <a:xfrm>
              <a:off x="1976" y="11424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Curtain Wall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Permasteelisa NA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6" name="AutoShape 16"/>
            <p:cNvSpPr>
              <a:spLocks noChangeArrowheads="1"/>
            </p:cNvSpPr>
            <p:nvPr/>
          </p:nvSpPr>
          <p:spPr bwMode="auto">
            <a:xfrm>
              <a:off x="4676" y="11424"/>
              <a:ext cx="1984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All Other Subcontractors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5" name="AutoShape 15"/>
            <p:cNvSpPr>
              <a:spLocks noChangeShapeType="1"/>
            </p:cNvSpPr>
            <p:nvPr/>
          </p:nvSpPr>
          <p:spPr bwMode="auto">
            <a:xfrm>
              <a:off x="4050" y="12042"/>
              <a:ext cx="596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AutoShape 14"/>
            <p:cNvSpPr>
              <a:spLocks noChangeArrowheads="1"/>
            </p:cNvSpPr>
            <p:nvPr/>
          </p:nvSpPr>
          <p:spPr bwMode="auto">
            <a:xfrm>
              <a:off x="8460" y="7105"/>
              <a:ext cx="2160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MEP Engineer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Jaros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, Baum, &amp; </a:t>
              </a:r>
              <a:r>
                <a:rPr kumimoji="0" lang="en-US" sz="1100" b="0" i="0" u="none" strike="noStrike" cap="none" normalizeH="0" baseline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Bolles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3" name="AutoShape 13"/>
            <p:cNvSpPr>
              <a:spLocks noChangeArrowheads="1"/>
            </p:cNvSpPr>
            <p:nvPr/>
          </p:nvSpPr>
          <p:spPr bwMode="auto">
            <a:xfrm>
              <a:off x="8460" y="8545"/>
              <a:ext cx="2160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Structural Engineer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Robert Silman Associates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2" name="AutoShape 12"/>
            <p:cNvSpPr>
              <a:spLocks noChangeArrowheads="1"/>
            </p:cNvSpPr>
            <p:nvPr/>
          </p:nvSpPr>
          <p:spPr bwMode="auto">
            <a:xfrm>
              <a:off x="8460" y="9985"/>
              <a:ext cx="2160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Civil Engineer</a:t>
              </a:r>
              <a:endParaRPr kumimoji="0" lang="en-US" sz="2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Philip Habib &amp; Associates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8460" y="11424"/>
              <a:ext cx="2160" cy="1235"/>
            </a:xfrm>
            <a:prstGeom prst="flowChartAlternateProcess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63500" dir="3187806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sng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All Other Consultants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50" name="AutoShape 10"/>
            <p:cNvSpPr>
              <a:spLocks noChangeShapeType="1"/>
            </p:cNvSpPr>
            <p:nvPr/>
          </p:nvSpPr>
          <p:spPr bwMode="auto">
            <a:xfrm>
              <a:off x="7560" y="5124"/>
              <a:ext cx="35" cy="69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9" name="AutoShape 9"/>
            <p:cNvSpPr>
              <a:spLocks noChangeShapeType="1"/>
            </p:cNvSpPr>
            <p:nvPr/>
          </p:nvSpPr>
          <p:spPr bwMode="auto">
            <a:xfrm flipH="1" flipV="1">
              <a:off x="7560" y="7722"/>
              <a:ext cx="870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8" name="AutoShape 8"/>
            <p:cNvSpPr>
              <a:spLocks noChangeShapeType="1"/>
            </p:cNvSpPr>
            <p:nvPr/>
          </p:nvSpPr>
          <p:spPr bwMode="auto">
            <a:xfrm flipH="1" flipV="1">
              <a:off x="7560" y="9162"/>
              <a:ext cx="870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7" name="AutoShape 7"/>
            <p:cNvSpPr>
              <a:spLocks noChangeShapeType="1"/>
            </p:cNvSpPr>
            <p:nvPr/>
          </p:nvSpPr>
          <p:spPr bwMode="auto">
            <a:xfrm flipH="1">
              <a:off x="7560" y="10603"/>
              <a:ext cx="870" cy="1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6" name="AutoShape 6"/>
            <p:cNvSpPr>
              <a:spLocks noChangeShapeType="1"/>
            </p:cNvSpPr>
            <p:nvPr/>
          </p:nvSpPr>
          <p:spPr bwMode="auto">
            <a:xfrm flipH="1">
              <a:off x="7560" y="12042"/>
              <a:ext cx="870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th gall sched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1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SCHEDULE SUMMARY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37 Month Construction Schedule (10/11 – 11/14)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Interior fit-out longest project phase by far.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Due to long gallery fit-outs. (19 Months)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Start to Finish activity relationships.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Only one trade active per gallery.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202401" y="1828800"/>
          <a:ext cx="7391399" cy="3352800"/>
        </p:xfrm>
        <a:graphic>
          <a:graphicData uri="http://schemas.openxmlformats.org/drawingml/2006/table">
            <a:tbl>
              <a:tblPr/>
              <a:tblGrid>
                <a:gridCol w="1977833"/>
                <a:gridCol w="1774154"/>
                <a:gridCol w="1951017"/>
                <a:gridCol w="1688395"/>
              </a:tblGrid>
              <a:tr h="4572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GALLERY FIT-OUT SCHEDULE OVERVIEW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Gallery 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Start Date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Finish Date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Duration (Days)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3596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Gallery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19-Dec-12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26-Jun-14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390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Gallery 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29-Jan-13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19-Aug-14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401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Gallery 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12-Feb-13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16-Sep-14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411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43025" algn="l"/>
                        </a:tabLs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Gallery 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21-Feb-13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14-Oct-14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424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Gallery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28-Feb-13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28-Nov-14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452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Average </a:t>
                      </a:r>
                      <a:endParaRPr lang="en-US" sz="18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416</a:t>
                      </a:r>
                      <a:endParaRPr lang="en-US" sz="18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four 167.JPG"/>
          <p:cNvPicPr>
            <a:picLocks noChangeAspect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>
          <a:xfrm>
            <a:off x="1828800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715500" y="1492746"/>
            <a:ext cx="8001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C000"/>
                </a:solidFill>
                <a:latin typeface="+mj-lt"/>
              </a:rPr>
              <a:t>ANALYSIS 1: </a:t>
            </a:r>
          </a:p>
          <a:p>
            <a:pPr algn="ctr"/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en-US" sz="4000" b="1" smtClean="0">
                <a:solidFill>
                  <a:srgbClr val="FFC000"/>
                </a:solidFill>
                <a:latin typeface="+mj-lt"/>
              </a:rPr>
              <a:t>GALLERY CEILING PREFABRICATION</a:t>
            </a:r>
          </a:p>
          <a:p>
            <a:endParaRPr lang="en-US" b="1" smtClean="0"/>
          </a:p>
          <a:p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1000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PROBLEM IDENTIFICATION AND GOALS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Problem: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Ceiling system takes over 100 days to construct.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Goal: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Reduce </a:t>
            </a:r>
            <a:r>
              <a:rPr lang="en-US" sz="2400" smtClean="0">
                <a:latin typeface="+mn-lt"/>
              </a:rPr>
              <a:t>the length of the </a:t>
            </a:r>
            <a:r>
              <a:rPr lang="en-US" sz="2400" smtClean="0">
                <a:latin typeface="+mn-lt"/>
              </a:rPr>
              <a:t>gallery fit-out </a:t>
            </a:r>
            <a:r>
              <a:rPr lang="en-US" sz="2400" smtClean="0">
                <a:latin typeface="+mn-lt"/>
              </a:rPr>
              <a:t>schedule. </a:t>
            </a: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1000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PROBLEM IDENTIFICATION AND GOALS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Galleries are located on the 1</a:t>
            </a:r>
            <a:r>
              <a:rPr lang="en-US" sz="2400" baseline="30000" smtClean="0">
                <a:latin typeface="+mn-lt"/>
              </a:rPr>
              <a:t>st</a:t>
            </a:r>
            <a:r>
              <a:rPr lang="en-US" sz="2400" smtClean="0">
                <a:latin typeface="+mn-lt"/>
              </a:rPr>
              <a:t>, and 5</a:t>
            </a:r>
            <a:r>
              <a:rPr lang="en-US" sz="2400" baseline="30000" smtClean="0">
                <a:latin typeface="+mn-lt"/>
              </a:rPr>
              <a:t>th</a:t>
            </a:r>
            <a:r>
              <a:rPr lang="en-US" sz="2400" smtClean="0">
                <a:latin typeface="+mn-lt"/>
              </a:rPr>
              <a:t>-8</a:t>
            </a:r>
            <a:r>
              <a:rPr lang="en-US" sz="2400" baseline="30000" smtClean="0">
                <a:latin typeface="+mn-lt"/>
              </a:rPr>
              <a:t>th</a:t>
            </a:r>
            <a:r>
              <a:rPr lang="en-US" sz="2400" smtClean="0">
                <a:latin typeface="+mn-lt"/>
              </a:rPr>
              <a:t> floors.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Floors 5 – 7 will be prefabricated.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Floors 1 and 8 are substantially different.</a:t>
            </a: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296"/>
            <a:ext cx="9144000" cy="65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25146" t="10044" r="8507" b="8333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GALLERY CEILING CONSTRUCTION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Design Elements:</a:t>
            </a:r>
            <a:endParaRPr lang="en-US" sz="2400" b="1" smtClean="0">
              <a:solidFill>
                <a:srgbClr val="FFC000"/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Grid of structural steel members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W5x14 Members N-S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2x2x1/4 Steel Angles E-W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Bent Steel Plate Hanger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Lighting Track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Fire Protection System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38400" y="45720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38400" y="54864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0" y="45720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15000" y="54864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71800" y="4572000"/>
            <a:ext cx="0" cy="914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72200" y="4572000"/>
            <a:ext cx="0" cy="914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717000" y="381000"/>
            <a:ext cx="0" cy="64770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336000" y="381000"/>
            <a:ext cx="0" cy="64770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079200" y="381000"/>
            <a:ext cx="0" cy="64770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460200" y="381000"/>
            <a:ext cx="0" cy="647700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Untitled.png"/>
          <p:cNvPicPr>
            <a:picLocks noChangeAspect="1"/>
          </p:cNvPicPr>
          <p:nvPr/>
        </p:nvPicPr>
        <p:blipFill>
          <a:blip r:embed="rId3" cstate="print"/>
          <a:srcRect l="726" t="439" r="726" b="1592"/>
          <a:stretch>
            <a:fillRect/>
          </a:stretch>
        </p:blipFill>
        <p:spPr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296"/>
            <a:ext cx="9144000" cy="65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GALLERY CEILING CONSTRUCTION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Design Elements:</a:t>
            </a:r>
            <a:endParaRPr lang="en-US" sz="2400" b="1" smtClean="0">
              <a:solidFill>
                <a:srgbClr val="FFC000"/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Grid of structural steel members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W5x14 Members N-S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2x2x1/4 Steel Angles E-W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Bent Steel Plate Hanger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Lighting Track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Fire Protection System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sp>
        <p:nvSpPr>
          <p:cNvPr id="25" name="Right Triangle 24"/>
          <p:cNvSpPr/>
          <p:nvPr/>
        </p:nvSpPr>
        <p:spPr>
          <a:xfrm rot="5400000">
            <a:off x="2781300" y="5600700"/>
            <a:ext cx="381000" cy="45720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71600" y="5638800"/>
            <a:ext cx="1371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rot="10800000">
            <a:off x="5943600" y="5638800"/>
            <a:ext cx="381000" cy="381000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324600" y="5638800"/>
            <a:ext cx="15240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296"/>
            <a:ext cx="9144000" cy="65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25146" t="10044" r="8507" b="8333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GALLERY CEILING CONSTRUCTION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Design Elements:</a:t>
            </a:r>
            <a:endParaRPr lang="en-US" sz="2400" b="1" smtClean="0">
              <a:solidFill>
                <a:srgbClr val="FFC000"/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Grid of structural steel members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W5x14 Members N-S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2x2x1/4 Steel Angles E-W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Bent Steel Plate Hanger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Lighting Track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Fire Protection System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76400" y="32004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336000" y="7620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336000" y="35814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0" y="64770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155400" y="7620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155400" y="35814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55400" y="64770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3" cstate="print"/>
          <a:srcRect l="1127" t="2143" r="1942" b="2143"/>
          <a:stretch>
            <a:fillRect/>
          </a:stretch>
        </p:blipFill>
        <p:spPr>
          <a:xfrm>
            <a:off x="18288000" y="403412"/>
            <a:ext cx="9144000" cy="6454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296"/>
            <a:ext cx="9144000" cy="65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GALLERY CEILING CONSTRUCTION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Design Elements:</a:t>
            </a:r>
            <a:endParaRPr lang="en-US" sz="2400" b="1" smtClean="0">
              <a:solidFill>
                <a:srgbClr val="FFC000"/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Grid of structural steel members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W5x14 Members N-S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2x2x1/4 Steel Angles E-W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Bent Steel Plate Hanger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Lighting Track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Fire Protection System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772400" y="4953000"/>
            <a:ext cx="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47800" y="4953000"/>
            <a:ext cx="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ross_section_schematic_800.jpg"/>
          <p:cNvPicPr>
            <a:picLocks noChangeAspect="1"/>
          </p:cNvPicPr>
          <p:nvPr/>
        </p:nvPicPr>
        <p:blipFill>
          <a:blip r:embed="rId2" cstate="print"/>
          <a:srcRect l="14214" t="2299" r="5985" b="2299"/>
          <a:stretch>
            <a:fillRect/>
          </a:stretch>
        </p:blipFill>
        <p:spPr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BACKGROUND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426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General Building Data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Location: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Occupancy Type: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Height 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Size: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Cost: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 Per Square Foot: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Dates of Construction: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49400" y="1905000"/>
            <a:ext cx="39624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Major City, United States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Museum / Assembly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9 Stories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222,952 GSF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$266,000,000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$1200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+mn-lt"/>
              </a:rPr>
              <a:t>Oct, 2011 – Nov 2014</a:t>
            </a:r>
            <a:endParaRPr lang="en-US" sz="24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3" cstate="print"/>
          <a:srcRect l="1127" r="1942" b="3283"/>
          <a:stretch>
            <a:fillRect/>
          </a:stretch>
        </p:blipFill>
        <p:spPr>
          <a:xfrm>
            <a:off x="18288000" y="335706"/>
            <a:ext cx="9144000" cy="652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296"/>
            <a:ext cx="9144000" cy="65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GALLERY CEILING CONSTRUCTION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Design Elements:</a:t>
            </a:r>
            <a:endParaRPr lang="en-US" sz="2400" b="1" smtClean="0">
              <a:solidFill>
                <a:srgbClr val="FFC000"/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Grid of structural steel members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W5x14 Members N-S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2x2x1/4 Steel Angles E-W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Bent Steel Plate Hanger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Lighting Track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Fire Protection System</a:t>
            </a:r>
            <a:endParaRPr lang="en-US" sz="28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95600" y="5867400"/>
            <a:ext cx="1447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296"/>
            <a:ext cx="9144000" cy="652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DESIGN FOR PREFABRICATION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Limiting Size factor: Shipping Width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Module Specifications: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Group 2 Sets of W5 Members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Connected with Steel Angle Assembly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Includes 50% of the Lighting Assemblies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Includes 100% of the Sprinkler System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Width: 10’ 10-1/2”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Varying Lengths </a:t>
            </a:r>
            <a:endParaRPr lang="en-US" sz="2400" smtClean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6800" y="676275"/>
            <a:ext cx="5400675" cy="595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th layout1.png"/>
          <p:cNvPicPr>
            <a:picLocks noChangeAspect="1"/>
          </p:cNvPicPr>
          <p:nvPr/>
        </p:nvPicPr>
        <p:blipFill>
          <a:blip r:embed="rId3" cstate="print"/>
          <a:srcRect t="9690" b="2377"/>
          <a:stretch>
            <a:fillRect/>
          </a:stretch>
        </p:blipFill>
        <p:spPr>
          <a:xfrm>
            <a:off x="1828800" y="1175816"/>
            <a:ext cx="20193000" cy="5453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5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GALLERY MODULE LAYOUT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02800" y="1676400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latin typeface="+mn-lt"/>
              </a:rPr>
              <a:t>Gallery Dimensions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260’ x 66’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latin typeface="+mn-lt"/>
              </a:rPr>
              <a:t>Module Inventory: 39 Total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(26), 18’ Modules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(13), 30’ Modules</a:t>
            </a: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6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GALLERY MODULE LAYOUT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02800" y="1676400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latin typeface="+mn-lt"/>
              </a:rPr>
              <a:t>Gallery Dimensions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216’ x 60’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latin typeface="+mn-lt"/>
              </a:rPr>
              <a:t>Module Inventory: 21 Total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(10), 28’4” Modules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(6), 31’8” Modules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(5), Varying Length </a:t>
            </a:r>
          </a:p>
        </p:txBody>
      </p:sp>
      <p:pic>
        <p:nvPicPr>
          <p:cNvPr id="6" name="Picture 5" descr="6th layo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143000"/>
            <a:ext cx="17449799" cy="537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7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GALLERY MODULE LAYOUT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02800" y="1676400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latin typeface="+mn-lt"/>
              </a:rPr>
              <a:t>Gallery Dimensions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180’6” x 55’4”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latin typeface="+mn-lt"/>
              </a:rPr>
              <a:t>Module Inventory: 17 Total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(8), 28’4” Modules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(5), 28’ Modules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(4), Varying Length </a:t>
            </a:r>
          </a:p>
        </p:txBody>
      </p:sp>
      <p:pic>
        <p:nvPicPr>
          <p:cNvPr id="7" name="Picture 6" descr="7th layo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1219200"/>
            <a:ext cx="16154400" cy="5169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four 167.JPG"/>
          <p:cNvPicPr>
            <a:picLocks noChangeAspect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0" y="457201"/>
            <a:ext cx="91440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MANUFACTURING WAREHOUSE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Benefits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Reduces on-site construction time.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Safer and more productive workforce.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Considerations</a:t>
            </a:r>
            <a:endParaRPr lang="en-US" sz="2400" b="1" smtClean="0">
              <a:solidFill>
                <a:srgbClr val="FFC000"/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Size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Need 11,000 SF to construct and store units.</a:t>
            </a: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Location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</a:t>
            </a: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four 167.JPG"/>
          <p:cNvPicPr>
            <a:picLocks noChangeAspect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0" y="457201"/>
            <a:ext cx="91440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MANUFACTURING WAREHOUSE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Selected Warehouse Specifications:</a:t>
            </a: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12,420 SF </a:t>
            </a:r>
            <a:endParaRPr lang="en-US" sz="2400" smtClean="0">
              <a:latin typeface="+mn-lt"/>
            </a:endParaRP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Allows for a 3 station assembly line &amp; storage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Approximately 50 miles from the site.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Costs $7.25 SF/Yr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5 month lease needed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$37,500</a:t>
            </a: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6638" r="7895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ufour 167.JPG"/>
          <p:cNvPicPr>
            <a:picLocks noChangeAspect="1"/>
          </p:cNvPicPr>
          <p:nvPr/>
        </p:nvPicPr>
        <p:blipFill>
          <a:blip r:embed="rId3" cstate="print">
            <a:lum bright="-49000"/>
          </a:blip>
          <a:srcRect t="4444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TRANSPORTATION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Limit the amount of loads to the site.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Stacking th</a:t>
            </a:r>
            <a:r>
              <a:rPr lang="en-US" sz="2400" smtClean="0">
                <a:latin typeface="+mn-lt"/>
              </a:rPr>
              <a:t>e modules: Max Height 13’6”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1’ High wooden pallets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Total module height: 1’5-1/2”</a:t>
            </a:r>
          </a:p>
          <a:p>
            <a:pPr marL="1708150" lvl="3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Modules stacked 6 high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19275"/>
            <a:ext cx="9144000" cy="3226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6638" r="7895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ufour 167.JPG"/>
          <p:cNvPicPr>
            <a:picLocks noChangeAspect="1"/>
          </p:cNvPicPr>
          <p:nvPr/>
        </p:nvPicPr>
        <p:blipFill>
          <a:blip r:embed="rId3" cstate="print">
            <a:lum bright="-49000"/>
          </a:blip>
          <a:srcRect t="4444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TRANSPORTATION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Limit the amount of loads to the site.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Stacking th</a:t>
            </a: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 modules: Max Height 13’6”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1’ High wooden pallets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module height: 1’5-1/2”</a:t>
            </a:r>
          </a:p>
          <a:p>
            <a:pPr marL="1708150" lvl="3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Modules stacked 6 high</a:t>
            </a:r>
          </a:p>
        </p:txBody>
      </p:sp>
      <p:pic>
        <p:nvPicPr>
          <p:cNvPr id="61443" name="Picture 3" descr="pall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27843" y="-1143000"/>
            <a:ext cx="3488314" cy="914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6638" r="7895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ufour 167.JPG"/>
          <p:cNvPicPr>
            <a:picLocks noChangeAspect="1"/>
          </p:cNvPicPr>
          <p:nvPr/>
        </p:nvPicPr>
        <p:blipFill>
          <a:blip r:embed="rId3" cstate="print">
            <a:lum bright="-49000"/>
          </a:blip>
          <a:srcRect t="4444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TRANSPORTATION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Limit the amount of loads to the site.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Stacking th</a:t>
            </a: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 modules: Max Height 13’6”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1’ High wooden pallets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Total module height: 1’5-1/2”</a:t>
            </a:r>
          </a:p>
          <a:p>
            <a:pPr marL="1708150" lvl="3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Modules stacked 6 high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1409"/>
            <a:ext cx="9144000" cy="1995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http://whitney.org/image_columns/0030/9967/view_from_the_standard_hotel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3" cstate="print"/>
          <a:srcRect l="2273" r="68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6638" r="7895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ufour 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TRANSPORTATION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9 Truckloads needed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Transportation Costs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$400 / Shipment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$40 / Permit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Wooden Pallets - $10,600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Loading Labor &amp; Equipment – $6,600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Total: $21,250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 cstate="print"/>
          <a:srcRect l="2276" r="8972"/>
          <a:stretch>
            <a:fillRect/>
          </a:stretch>
        </p:blipFill>
        <p:spPr bwMode="auto">
          <a:xfrm>
            <a:off x="18288000" y="403296"/>
            <a:ext cx="9144000" cy="6454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 l="14133" t="3909" r="19138" b="5932"/>
          <a:stretch>
            <a:fillRect/>
          </a:stretch>
        </p:blipFill>
        <p:spPr bwMode="auto">
          <a:xfrm>
            <a:off x="0" y="101861"/>
            <a:ext cx="9144000" cy="6756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HOISTING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Hoist into place before east side curtain wall wor</a:t>
            </a:r>
            <a:r>
              <a:rPr lang="en-US" sz="2400" smtClean="0">
                <a:latin typeface="+mn-lt"/>
              </a:rPr>
              <a:t>k.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E. Curtain Wall Start: 10/25/13.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3 days needed to hoist 77 modules.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Truck mounted hydraulic crane.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Module storage in center of the galleries until needed.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 l="25146" t="10044" r="8507" b="8333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4133" t="3909" r="19138" b="5932"/>
          <a:stretch>
            <a:fillRect/>
          </a:stretch>
        </p:blipFill>
        <p:spPr bwMode="auto">
          <a:xfrm>
            <a:off x="0" y="101861"/>
            <a:ext cx="9144000" cy="6756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INSTALLATION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Sequence of New Activities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Module Positioning &amp; Hoisting: 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2 Days / Gallery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Remaining W5 Installation: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2 Days / Gallery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Remaining Lighting Assembly Installation: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2 Days / Gallery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Electrical &amp;Fire </a:t>
            </a:r>
            <a:r>
              <a:rPr lang="en-US" sz="2400" smtClean="0">
                <a:latin typeface="+mn-lt"/>
              </a:rPr>
              <a:t>Protection </a:t>
            </a:r>
            <a:r>
              <a:rPr lang="en-US" sz="2400" smtClean="0">
                <a:latin typeface="+mn-lt"/>
              </a:rPr>
              <a:t>Connections: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2 Days Each / Gallery</a:t>
            </a: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allery fitout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SCHEDULE ANALYSIS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mtClean="0">
                <a:latin typeface="+mn-lt"/>
              </a:rPr>
              <a:t>Schedule remains the same until the MEP Rough-In activity.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mtClean="0">
                <a:latin typeface="+mn-lt"/>
              </a:rPr>
              <a:t>Eighth floor gallery fit-out will be started first.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mtClean="0">
                <a:latin typeface="+mn-lt"/>
              </a:rPr>
              <a:t>Followed by 5</a:t>
            </a:r>
            <a:r>
              <a:rPr lang="en-US" baseline="30000" smtClean="0">
                <a:latin typeface="+mn-lt"/>
              </a:rPr>
              <a:t>th</a:t>
            </a:r>
            <a:r>
              <a:rPr lang="en-US" smtClean="0">
                <a:latin typeface="+mn-lt"/>
              </a:rPr>
              <a:t> – 7</a:t>
            </a:r>
            <a:r>
              <a:rPr lang="en-US" baseline="30000" smtClean="0">
                <a:latin typeface="+mn-lt"/>
              </a:rPr>
              <a:t>th</a:t>
            </a:r>
            <a:r>
              <a:rPr lang="en-US" smtClean="0">
                <a:latin typeface="+mn-lt"/>
              </a:rPr>
              <a:t> in order.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mtClean="0">
                <a:latin typeface="+mn-lt"/>
              </a:rPr>
              <a:t>On site construction reduced from 85 days to 14 per prefabricated gallery.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mtClean="0">
                <a:latin typeface="+mn-lt"/>
              </a:rPr>
              <a:t>New gallery fit-out schedule shortened by 41 working days.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mtClean="0">
                <a:latin typeface="+mn-lt"/>
              </a:rPr>
              <a:t>Overall project schedule shortened by 26 working days.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447800"/>
            <a:ext cx="91440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8440400" y="1676400"/>
          <a:ext cx="8839200" cy="3765296"/>
        </p:xfrm>
        <a:graphic>
          <a:graphicData uri="http://schemas.openxmlformats.org/drawingml/2006/table">
            <a:tbl>
              <a:tblPr/>
              <a:tblGrid>
                <a:gridCol w="3200400"/>
                <a:gridCol w="1371600"/>
                <a:gridCol w="1371600"/>
                <a:gridCol w="1143000"/>
                <a:gridCol w="1752600"/>
              </a:tblGrid>
              <a:tr h="22733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ESTIMATED SCHEDULE </a:t>
                      </a:r>
                      <a:r>
                        <a:rPr lang="en-US" sz="1800" b="1" smtClean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REDUCTION PER GALLERY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Activity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Original  Duration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Percentage Reduced 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New Duration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Work Days Saved or Lost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Ceiling Layout/ Drop Rods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25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Install </a:t>
                      </a:r>
                      <a:r>
                        <a:rPr lang="en-US" sz="18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W5 </a:t>
                      </a: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Sections 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33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Rough-In Lighting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Sprinkler System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Module Positioning &amp; Hoisting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Lighting Assembly Installation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Electrical Connections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Fire Protection Connections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n/a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71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ufour 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COST ANALYSIS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33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General Conditions savings of $99,500 per week.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$497,500 saved over 5 weeks.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Prefabrication Expenses totaled $151,933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Savings of $345,567</a:t>
            </a:r>
            <a:endParaRPr lang="en-US" sz="2400" smtClean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592800" y="600372"/>
          <a:ext cx="8382000" cy="6029028"/>
        </p:xfrm>
        <a:graphic>
          <a:graphicData uri="http://schemas.openxmlformats.org/drawingml/2006/table">
            <a:tbl>
              <a:tblPr/>
              <a:tblGrid>
                <a:gridCol w="2256043"/>
                <a:gridCol w="4520534"/>
                <a:gridCol w="1605423"/>
              </a:tblGrid>
              <a:tr h="36629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COST IMPLICATIONS OF THE PREFABRICATION PROCESS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4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Calibri"/>
                          <a:cs typeface="Times New Roman"/>
                        </a:rPr>
                        <a:t>Item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Calibri"/>
                          <a:cs typeface="Times New Roman"/>
                        </a:rPr>
                        <a:t>Description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Calibri"/>
                          <a:cs typeface="Times New Roman"/>
                        </a:rPr>
                        <a:t>Cost Impact ($)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Manufacturing 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Warehouse Rental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Five months rent of 12,420 SF @ $7.25/SF/Yr.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37,518.75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Additional Labor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Laborer to move modules between stations.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48,432.38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FF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Transportation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FF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Trucking Costs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Nine Trucks at $400/Truck.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3,600.00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Permits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Nine Permits at $40/Permit.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360.00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Wood Pallets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57 Custom Pallets 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10,613.65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Loading Costs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Crane, Labor, &amp; Operating Costs at the Warehouse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6,680.56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FF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Installation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FF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564794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Hydraulic Crane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Three days rent, mobilization costs, and labor associated with receiving the modules.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10,739.56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Installation Labor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Labor </a:t>
                      </a:r>
                      <a:r>
                        <a:rPr lang="en-US" sz="1600" baseline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associated with the new activities.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33,987.76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17145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General Conditions 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Five weeks of general conditions savings.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497,500.00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4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Net Total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chemeClr val="bg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345,567.34</a:t>
                      </a:r>
                      <a:endParaRPr lang="en-US" sz="16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60" marR="5816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mufour 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CONCLUSION &amp; 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RECOMMENDATION 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223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Schedule Savings: 5 Weeks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 Savings: $345,000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Implement the prefabrication process.</a:t>
            </a: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four 167.JPG"/>
          <p:cNvPicPr>
            <a:picLocks noChangeAspect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>
          <a:xfrm>
            <a:off x="1828800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715500" y="1492746"/>
            <a:ext cx="8001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C000"/>
                </a:solidFill>
                <a:latin typeface="+mj-lt"/>
              </a:rPr>
              <a:t>ANALYSIS </a:t>
            </a:r>
            <a:r>
              <a:rPr lang="en-US" sz="4000" b="1" smtClean="0">
                <a:solidFill>
                  <a:srgbClr val="FFC000"/>
                </a:solidFill>
                <a:latin typeface="+mj-lt"/>
              </a:rPr>
              <a:t>1A</a:t>
            </a:r>
            <a:r>
              <a:rPr lang="en-US" sz="4000" b="1" smtClean="0">
                <a:solidFill>
                  <a:srgbClr val="FFC000"/>
                </a:solidFill>
                <a:latin typeface="+mj-lt"/>
              </a:rPr>
              <a:t>: </a:t>
            </a:r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pPr algn="ctr"/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en-US" sz="4000" b="1" smtClean="0">
                <a:solidFill>
                  <a:srgbClr val="FFC000"/>
                </a:solidFill>
                <a:latin typeface="+mj-lt"/>
              </a:rPr>
              <a:t>GALLERY CEILING </a:t>
            </a:r>
            <a:r>
              <a:rPr lang="en-US" sz="4000" b="1" smtClean="0">
                <a:solidFill>
                  <a:srgbClr val="FFC000"/>
                </a:solidFill>
                <a:latin typeface="+mj-lt"/>
              </a:rPr>
              <a:t>REDESIGN</a:t>
            </a:r>
          </a:p>
          <a:p>
            <a:pPr algn="ctr"/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Architectural Breadth</a:t>
            </a:r>
            <a:endParaRPr lang="en-US" sz="3200" b="1" smtClean="0">
              <a:solidFill>
                <a:srgbClr val="FFC000"/>
              </a:solidFill>
              <a:latin typeface="+mj-lt"/>
            </a:endParaRPr>
          </a:p>
          <a:p>
            <a:endParaRPr lang="en-US" b="1" smtClean="0"/>
          </a:p>
          <a:p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ufour 167.JPG"/>
          <p:cNvPicPr>
            <a:picLocks noChangeAspect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>
          <a:xfrm>
            <a:off x="1828800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PROBLEM IDENTIFICATION AND GOALS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Problem: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Ceiling system takes over 100 days to construct</a:t>
            </a:r>
            <a:r>
              <a:rPr lang="en-US" sz="2400" smtClean="0">
                <a:latin typeface="+mn-lt"/>
              </a:rPr>
              <a:t>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Labor and cost intensive.</a:t>
            </a: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Goal: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Modify the architectural design in order to facilitate a faster construction sequence.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1stgallery.png"/>
          <p:cNvPicPr>
            <a:picLocks noChangeAspect="1"/>
          </p:cNvPicPr>
          <p:nvPr/>
        </p:nvPicPr>
        <p:blipFill>
          <a:blip r:embed="rId2" cstate="print"/>
          <a:srcRect t="2640" r="19110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1st gallstop.png"/>
          <p:cNvPicPr>
            <a:picLocks noChangeAspect="1"/>
          </p:cNvPicPr>
          <p:nvPr/>
        </p:nvPicPr>
        <p:blipFill>
          <a:blip r:embed="rId3" cstate="print"/>
          <a:srcRect l="20000"/>
          <a:stretch>
            <a:fillRect/>
          </a:stretch>
        </p:blipFill>
        <p:spPr>
          <a:xfrm>
            <a:off x="18288000" y="445394"/>
            <a:ext cx="9144000" cy="6412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ORIGINAL CEILING DESIGN &amp; ARCHITECTURE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MMAA Interior Architecture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Minimalistic Interior Spaces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Accentuates the Art Showcases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Few </a:t>
            </a: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Gallery </a:t>
            </a: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Finishes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Wood Plank Floor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Drywall Walls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Steel Grid Ceiling is the only ornate finish.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6th.png"/>
          <p:cNvPicPr>
            <a:picLocks noChangeAspect="1"/>
          </p:cNvPicPr>
          <p:nvPr/>
        </p:nvPicPr>
        <p:blipFill>
          <a:blip r:embed="rId3" cstate="print"/>
          <a:srcRect t="4742" r="28703" b="4999"/>
          <a:stretch>
            <a:fillRect/>
          </a:stretch>
        </p:blipFill>
        <p:spPr>
          <a:xfrm>
            <a:off x="0" y="381000"/>
            <a:ext cx="9144000" cy="644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ORIGINAL CEILING DESIGN &amp; ARCHITECTURE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MMAA Interior Architecture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Minimalistic Interior Spaces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Accentuates the Art Showcases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Few </a:t>
            </a:r>
            <a:r>
              <a:rPr lang="en-US" sz="2400" smtClean="0">
                <a:latin typeface="+mn-lt"/>
              </a:rPr>
              <a:t>Gallery </a:t>
            </a:r>
            <a:r>
              <a:rPr lang="en-US" sz="2400" smtClean="0">
                <a:latin typeface="+mn-lt"/>
              </a:rPr>
              <a:t>Finishes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Wood Plank Floor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Gypsum Board Walls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Steel Grid Ceiling is the only ornate finish.</a:t>
            </a:r>
          </a:p>
          <a:p>
            <a:pPr marL="1250950" lvl="2" indent="-336550">
              <a:lnSpc>
                <a:spcPct val="150000"/>
              </a:lnSpc>
            </a:pP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THESIS\Whitney Pics\IMG_6011.JPG"/>
          <p:cNvPicPr>
            <a:picLocks noChangeAspect="1" noChangeArrowheads="1"/>
          </p:cNvPicPr>
          <p:nvPr/>
        </p:nvPicPr>
        <p:blipFill>
          <a:blip r:embed="rId2" cstate="print"/>
          <a:srcRect b="5555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3" cstate="print"/>
          <a:srcRect l="2273" r="68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6200" y="4876800"/>
            <a:ext cx="1981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reet.png"/>
          <p:cNvPicPr>
            <a:picLocks noChangeAspect="1"/>
          </p:cNvPicPr>
          <p:nvPr/>
        </p:nvPicPr>
        <p:blipFill>
          <a:blip r:embed="rId2" cstate="print"/>
          <a:srcRect l="794" r="3968"/>
          <a:stretch>
            <a:fillRect/>
          </a:stretch>
        </p:blipFill>
        <p:spPr>
          <a:xfrm>
            <a:off x="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ORIGINAL CEILING DESIGN &amp; ARCHITECTURE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MMAA Exterior Architecture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Unique Building Shape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Stepped Terraces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Top Cone Structure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Cantilevered Entrance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pic>
        <p:nvPicPr>
          <p:cNvPr id="10" name="Picture 9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1828800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reet.png"/>
          <p:cNvPicPr>
            <a:picLocks noChangeAspect="1"/>
          </p:cNvPicPr>
          <p:nvPr/>
        </p:nvPicPr>
        <p:blipFill>
          <a:blip r:embed="rId2" cstate="print"/>
          <a:srcRect l="794" r="3968"/>
          <a:stretch>
            <a:fillRect/>
          </a:stretch>
        </p:blipFill>
        <p:spPr>
          <a:xfrm>
            <a:off x="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ORIGINAL CEILING DESIGN &amp; ARCHITECTURE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MMAA Exterior Architecture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Unique Building Shape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Stepped Terraces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Top Cone Structure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Cantilevered Entrance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pic>
        <p:nvPicPr>
          <p:cNvPr id="7" name="Picture 6" descr="outs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0" y="436343"/>
            <a:ext cx="9144000" cy="6421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trance.png"/>
          <p:cNvPicPr>
            <a:picLocks noChangeAspect="1"/>
          </p:cNvPicPr>
          <p:nvPr/>
        </p:nvPicPr>
        <p:blipFill>
          <a:blip r:embed="rId2" cstate="print"/>
          <a:srcRect l="8584" r="15236" b="5609"/>
          <a:stretch>
            <a:fillRect/>
          </a:stretch>
        </p:blipFill>
        <p:spPr>
          <a:xfrm>
            <a:off x="18288000" y="446727"/>
            <a:ext cx="9144000" cy="6411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treet.png"/>
          <p:cNvPicPr>
            <a:picLocks noChangeAspect="1"/>
          </p:cNvPicPr>
          <p:nvPr/>
        </p:nvPicPr>
        <p:blipFill>
          <a:blip r:embed="rId3" cstate="print"/>
          <a:srcRect l="794" r="3968"/>
          <a:stretch>
            <a:fillRect/>
          </a:stretch>
        </p:blipFill>
        <p:spPr>
          <a:xfrm>
            <a:off x="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ORIGINAL CEILING DESIGN &amp; ARCHITECTURE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MMAA Exterior Architecture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Unique Building Shape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Stepped Terraces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Top Cone Structure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Cantilevered Entrance</a:t>
            </a:r>
            <a:endParaRPr lang="en-US" sz="28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trance.png"/>
          <p:cNvPicPr>
            <a:picLocks noChangeAspect="1"/>
          </p:cNvPicPr>
          <p:nvPr/>
        </p:nvPicPr>
        <p:blipFill>
          <a:blip r:embed="rId2" cstate="print"/>
          <a:srcRect l="8584" r="15236" b="5609"/>
          <a:stretch>
            <a:fillRect/>
          </a:stretch>
        </p:blipFill>
        <p:spPr>
          <a:xfrm>
            <a:off x="18288000" y="446727"/>
            <a:ext cx="9144000" cy="6411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treet.png"/>
          <p:cNvPicPr>
            <a:picLocks noChangeAspect="1"/>
          </p:cNvPicPr>
          <p:nvPr/>
        </p:nvPicPr>
        <p:blipFill>
          <a:blip r:embed="rId3" cstate="print"/>
          <a:srcRect l="794" r="3968"/>
          <a:stretch>
            <a:fillRect/>
          </a:stretch>
        </p:blipFill>
        <p:spPr>
          <a:xfrm>
            <a:off x="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DESIGN GOALS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Maintain the uniqueness.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Expose the MEP &amp; structural systems, but </a:t>
            </a:r>
            <a:r>
              <a:rPr lang="en-US" sz="2400" smtClean="0">
                <a:latin typeface="+mn-lt"/>
              </a:rPr>
              <a:t>don’t </a:t>
            </a:r>
            <a:r>
              <a:rPr lang="en-US" sz="2400" smtClean="0">
                <a:latin typeface="+mn-lt"/>
              </a:rPr>
              <a:t>focus on them.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Simpler construction methods.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 effective solution.</a:t>
            </a: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Keep the ceiling height the same.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Do not disturb the mechanical systems.</a:t>
            </a:r>
            <a:endParaRPr lang="en-US" sz="24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ORIGINAL CEILING SCHEDULE &amp; COSTS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Ceiling Structure takes 77 working days to complete.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5</a:t>
            </a:r>
            <a:r>
              <a:rPr lang="en-US" sz="2400" baseline="30000" smtClean="0">
                <a:latin typeface="+mn-lt"/>
              </a:rPr>
              <a:t>th</a:t>
            </a:r>
            <a:r>
              <a:rPr lang="en-US" sz="2400" smtClean="0">
                <a:latin typeface="+mn-lt"/>
              </a:rPr>
              <a:t> Floor Ceiling System costs $461K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Total: $1.16M</a:t>
            </a: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</a:pPr>
            <a:endParaRPr lang="en-US" sz="28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14400" y="2053590"/>
          <a:ext cx="7239000" cy="2800668"/>
        </p:xfrm>
        <a:graphic>
          <a:graphicData uri="http://schemas.openxmlformats.org/drawingml/2006/table">
            <a:tbl>
              <a:tblPr/>
              <a:tblGrid>
                <a:gridCol w="4191000"/>
                <a:gridCol w="3048000"/>
              </a:tblGrid>
              <a:tr h="3695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ORIGINAL </a:t>
                      </a: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GALLERY </a:t>
                      </a:r>
                      <a:r>
                        <a:rPr lang="en-US" sz="2000" b="1" smtClean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CEILING ACTIVITY</a:t>
                      </a:r>
                      <a:r>
                        <a:rPr lang="en-US" sz="2000" b="1" baseline="0" smtClean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 LENGTHS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Activity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Duration (Working Days)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Ceiling Layout/ Hanging Drop Rods 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25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Install W5 Sections &amp; Infill Pieces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Install Ceiling Panels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Ceiling Trim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5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en-US" sz="2000" b="1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77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9659600" y="1143000"/>
          <a:ext cx="6324600" cy="2453640"/>
        </p:xfrm>
        <a:graphic>
          <a:graphicData uri="http://schemas.openxmlformats.org/drawingml/2006/table">
            <a:tbl>
              <a:tblPr/>
              <a:tblGrid>
                <a:gridCol w="3505200"/>
                <a:gridCol w="1600200"/>
                <a:gridCol w="1219200"/>
              </a:tblGrid>
              <a:tr h="45035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ORIGINAL 5</a:t>
                      </a:r>
                      <a:r>
                        <a:rPr lang="en-US" sz="2000" b="1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GALLERY CEILING SYSTEM TAKEOFFS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Item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Unit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Quantity 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W5x16 Members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LF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3,564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47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2x2x1/4 Angle Members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LF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8,974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C5x09 Members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LF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451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Bent Steel Plate Hanger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EA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189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9659600" y="4099560"/>
          <a:ext cx="6324600" cy="1852439"/>
        </p:xfrm>
        <a:graphic>
          <a:graphicData uri="http://schemas.openxmlformats.org/drawingml/2006/table">
            <a:tbl>
              <a:tblPr/>
              <a:tblGrid>
                <a:gridCol w="3657600"/>
                <a:gridCol w="1143000"/>
                <a:gridCol w="1524000"/>
              </a:tblGrid>
              <a:tr h="45035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GALLERY</a:t>
                      </a:r>
                      <a:r>
                        <a:rPr lang="en-US" sz="2000" b="1" baseline="0" smtClean="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 CEILING ESTIMATES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Item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Unit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Quantity 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Gallery Cost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$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461,353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477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Cost Per Square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Foot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$/SF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26.89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25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-8</a:t>
                      </a:r>
                      <a:r>
                        <a:rPr lang="en-US" sz="2000" baseline="30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Floor Cost Extrapolated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$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1,157,146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94482"/>
            <a:ext cx="5087028" cy="6463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loud.png"/>
          <p:cNvPicPr>
            <a:picLocks noChangeAspect="1"/>
          </p:cNvPicPr>
          <p:nvPr/>
        </p:nvPicPr>
        <p:blipFill>
          <a:blip r:embed="rId3" cstate="print"/>
          <a:srcRect t="6651" b="6023"/>
          <a:stretch>
            <a:fillRect/>
          </a:stretch>
        </p:blipFill>
        <p:spPr>
          <a:xfrm>
            <a:off x="18288000" y="228600"/>
            <a:ext cx="9144000" cy="662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NEW CEILING DESIGN (Arch. Breadth)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Two Part Ceiling System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Perimeter: </a:t>
            </a:r>
            <a:r>
              <a:rPr lang="en-US" sz="2400" err="1" smtClean="0">
                <a:latin typeface="+mn-lt"/>
              </a:rPr>
              <a:t>Tegular</a:t>
            </a:r>
            <a:r>
              <a:rPr lang="en-US" sz="2400" smtClean="0">
                <a:latin typeface="+mn-lt"/>
              </a:rPr>
              <a:t> Acoustical Panels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Center: 8” Square Open Cell Grid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Exposes 90% of the ceiling above.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Structure above painted dark blue.</a:t>
            </a:r>
            <a:endParaRPr lang="en-US" sz="2800" smtClean="0"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NEW CEILING DESIGN (Arch. Breadth)</a:t>
            </a:r>
            <a:endParaRPr lang="en-US" b="1">
              <a:solidFill>
                <a:srgbClr val="FFC000"/>
              </a:solidFill>
            </a:endParaRPr>
          </a:p>
        </p:txBody>
      </p:sp>
      <p:pic>
        <p:nvPicPr>
          <p:cNvPr id="15" name="Picture 14" descr="5thflp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6517" y="1143000"/>
            <a:ext cx="10598967" cy="27432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8" name="Picture 17" descr="6thflp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9658" y="4114800"/>
            <a:ext cx="9561342" cy="2743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7thflp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4800" y="4038600"/>
            <a:ext cx="8748706" cy="2743200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5544800" y="3959148"/>
            <a:ext cx="8763000" cy="12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7</a:t>
            </a:r>
            <a:r>
              <a:rPr lang="en-US" sz="2800" b="1" baseline="3000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th</a:t>
            </a:r>
            <a:r>
              <a:rPr lang="en-US" sz="2800" b="1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 Floor Gallery</a:t>
            </a:r>
            <a:endParaRPr lang="en-US" sz="2800" b="1" smtClean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4114801"/>
            <a:ext cx="9601200" cy="12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smtClean="0">
                <a:solidFill>
                  <a:srgbClr val="FF0000"/>
                </a:solidFill>
                <a:latin typeface="+mn-lt"/>
              </a:rPr>
              <a:t>6</a:t>
            </a:r>
            <a:r>
              <a:rPr lang="en-US" sz="2800" b="1" baseline="30000" smtClean="0">
                <a:solidFill>
                  <a:srgbClr val="FF0000"/>
                </a:solidFill>
                <a:latin typeface="+mn-lt"/>
              </a:rPr>
              <a:t>th</a:t>
            </a:r>
            <a:r>
              <a:rPr lang="en-US" sz="2800" b="1" smtClean="0">
                <a:solidFill>
                  <a:srgbClr val="FF0000"/>
                </a:solidFill>
                <a:latin typeface="+mn-lt"/>
              </a:rPr>
              <a:t> Floor Gallery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91800" y="1143000"/>
            <a:ext cx="6248400" cy="12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 algn="ctr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smtClean="0">
                <a:solidFill>
                  <a:srgbClr val="002060"/>
                </a:solidFill>
                <a:latin typeface="+mn-lt"/>
              </a:rPr>
              <a:t>5</a:t>
            </a:r>
            <a:r>
              <a:rPr lang="en-US" sz="2800" b="1" baseline="30000" smtClean="0">
                <a:solidFill>
                  <a:srgbClr val="002060"/>
                </a:solidFill>
                <a:latin typeface="+mn-lt"/>
              </a:rPr>
              <a:t>th</a:t>
            </a:r>
            <a:r>
              <a:rPr lang="en-US" sz="2800" b="1" smtClean="0">
                <a:solidFill>
                  <a:srgbClr val="002060"/>
                </a:solidFill>
                <a:latin typeface="+mn-lt"/>
              </a:rPr>
              <a:t> Floor Gallery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dufhowrj.rvt_2013-Mar-31_08-22-57PM-000_3D_View_1.png"/>
          <p:cNvPicPr>
            <a:picLocks noChangeAspect="1"/>
          </p:cNvPicPr>
          <p:nvPr/>
        </p:nvPicPr>
        <p:blipFill>
          <a:blip r:embed="rId2" cstate="print"/>
          <a:srcRect l="15094"/>
          <a:stretch>
            <a:fillRect/>
          </a:stretch>
        </p:blipFill>
        <p:spPr>
          <a:xfrm>
            <a:off x="0" y="385515"/>
            <a:ext cx="9144000" cy="6472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odufhowrj.rvt_2013-Mar-31_08-24-08PM-000_3D_View_1.png"/>
          <p:cNvPicPr>
            <a:picLocks noChangeAspect="1"/>
          </p:cNvPicPr>
          <p:nvPr/>
        </p:nvPicPr>
        <p:blipFill>
          <a:blip r:embed="rId3" cstate="print"/>
          <a:srcRect b="4605"/>
          <a:stretch>
            <a:fillRect/>
          </a:stretch>
        </p:blipFill>
        <p:spPr>
          <a:xfrm>
            <a:off x="18408314" y="228600"/>
            <a:ext cx="9144000" cy="662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NEW CEILING DESIGN (Arch. Breadth)</a:t>
            </a:r>
            <a:endParaRPr lang="en-US" b="1">
              <a:solidFill>
                <a:srgbClr val="FFC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439400" y="2057400"/>
          <a:ext cx="6629399" cy="2710500"/>
        </p:xfrm>
        <a:graphic>
          <a:graphicData uri="http://schemas.openxmlformats.org/drawingml/2006/table">
            <a:tbl>
              <a:tblPr/>
              <a:tblGrid>
                <a:gridCol w="914399"/>
                <a:gridCol w="1524000"/>
                <a:gridCol w="1943418"/>
                <a:gridCol w="2247582"/>
              </a:tblGrid>
              <a:tr h="36957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CEILING SYSTEM TAKEOFFS BY FLOOR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Floor 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Total (SF)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Acoustical Ceiling (SF)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Open Cell Grid (SF)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17,160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11,317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5,843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11,353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6,574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4,779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9,467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4,884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4,583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5,060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5,060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43,040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22,775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20,265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0" y="368219"/>
            <a:ext cx="9144000" cy="6489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NEW CEILING SCHEDULE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Length of Construction: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Original Ceiling: 77 Days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Redesigned Ceiling: 12 Days</a:t>
            </a: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Shortened Gallery Fit-Out Schedule by 83 working Days.</a:t>
            </a: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Shortened the Overall Project Schedule by 26 Working Days.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514856"/>
          <a:ext cx="8686800" cy="2442464"/>
        </p:xfrm>
        <a:graphic>
          <a:graphicData uri="http://schemas.openxmlformats.org/drawingml/2006/table">
            <a:tbl>
              <a:tblPr/>
              <a:tblGrid>
                <a:gridCol w="1048885"/>
                <a:gridCol w="1704437"/>
                <a:gridCol w="1442215"/>
                <a:gridCol w="2320656"/>
                <a:gridCol w="2170607"/>
              </a:tblGrid>
              <a:tr h="25019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CEILING SYSTEM TAKEOFFS BY FLOOR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Floor 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Acoustical Ceiling (SF)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Open Cell Grid (SF)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Installation Time for AC (Days)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/>
                          <a:ea typeface="Calibri"/>
                          <a:cs typeface="Times New Roman"/>
                        </a:rPr>
                        <a:t>Installation Time for Grid (Days)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11,317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5,843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7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6,574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4,779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7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6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4,884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4,583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6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18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5,060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0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  6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25</a:t>
                      </a:r>
                      <a:endParaRPr lang="en-US" sz="18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4595842"/>
            <a:ext cx="7772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smtClean="0">
                <a:latin typeface="+mn-lt"/>
              </a:rPr>
              <a:t>NOTE: Productivity Values: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smtClean="0">
                <a:latin typeface="+mn-lt"/>
              </a:rPr>
              <a:t>Acoustical Panels (4 Carp): 1000 SF/Day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800" smtClean="0">
                <a:latin typeface="+mn-lt"/>
              </a:rPr>
              <a:t>Open Cell Grid (2 Carp): 860 SF/Day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64200" y="3657600"/>
            <a:ext cx="90678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odufhowrj.rvt_2013-Mar-31_08-22-57PM-000_3D_View_1.png"/>
          <p:cNvPicPr>
            <a:picLocks noChangeAspect="1"/>
          </p:cNvPicPr>
          <p:nvPr/>
        </p:nvPicPr>
        <p:blipFill>
          <a:blip r:embed="rId2" cstate="print"/>
          <a:srcRect l="15094"/>
          <a:stretch>
            <a:fillRect/>
          </a:stretch>
        </p:blipFill>
        <p:spPr>
          <a:xfrm>
            <a:off x="18288000" y="385515"/>
            <a:ext cx="9144000" cy="6472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NEW CEILING COST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5</a:t>
            </a:r>
            <a:r>
              <a:rPr lang="en-US" sz="2400" baseline="30000" smtClean="0">
                <a:latin typeface="+mn-lt"/>
              </a:rPr>
              <a:t>th</a:t>
            </a:r>
            <a:r>
              <a:rPr lang="en-US" sz="2400" smtClean="0">
                <a:latin typeface="+mn-lt"/>
              </a:rPr>
              <a:t> Floor Gallery Ceiling Estimate: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$196,000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Ceiling System Estimate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$474,000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Redesign Cost Savings: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$683,000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Cost Savings: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$1,181,000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95400" y="1219200"/>
          <a:ext cx="6553200" cy="2058036"/>
        </p:xfrm>
        <a:graphic>
          <a:graphicData uri="http://schemas.openxmlformats.org/drawingml/2006/table">
            <a:tbl>
              <a:tblPr/>
              <a:tblGrid>
                <a:gridCol w="914400"/>
                <a:gridCol w="1821771"/>
                <a:gridCol w="1912029"/>
                <a:gridCol w="1905000"/>
              </a:tblGrid>
              <a:tr h="25019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ORIGINAL VS REDESIGNED CEILING SYSTEM ESTIMATES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Floor 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Original Estimate ($)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Redesigned Estimate ($)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Difference ($)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461,353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196,129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265,224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1,157,147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473,701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683,446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600200" y="3810000"/>
          <a:ext cx="5867400" cy="2103120"/>
        </p:xfrm>
        <a:graphic>
          <a:graphicData uri="http://schemas.openxmlformats.org/drawingml/2006/table">
            <a:tbl>
              <a:tblPr/>
              <a:tblGrid>
                <a:gridCol w="3625922"/>
                <a:gridCol w="2241478"/>
              </a:tblGrid>
              <a:tr h="25019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REDESIGNED CEILING SYSTEM COST SAVINGS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Description 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Cost Savings ($)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Material &amp; Labor Savings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683,446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General Conditions Savings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497,500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1,180,946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2" cstate="print"/>
          <a:srcRect l="2273" r="68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Freeform 15"/>
          <p:cNvSpPr/>
          <p:nvPr/>
        </p:nvSpPr>
        <p:spPr>
          <a:xfrm>
            <a:off x="2679511" y="259307"/>
            <a:ext cx="1824250" cy="6619165"/>
          </a:xfrm>
          <a:custGeom>
            <a:avLst/>
            <a:gdLst>
              <a:gd name="connsiteX0" fmla="*/ 77337 w 1824250"/>
              <a:gd name="connsiteY0" fmla="*/ 6619165 h 6619165"/>
              <a:gd name="connsiteX1" fmla="*/ 9098 w 1824250"/>
              <a:gd name="connsiteY1" fmla="*/ 6059606 h 6619165"/>
              <a:gd name="connsiteX2" fmla="*/ 22746 w 1824250"/>
              <a:gd name="connsiteY2" fmla="*/ 5363571 h 6619165"/>
              <a:gd name="connsiteX3" fmla="*/ 145576 w 1824250"/>
              <a:gd name="connsiteY3" fmla="*/ 4517409 h 6619165"/>
              <a:gd name="connsiteX4" fmla="*/ 391235 w 1824250"/>
              <a:gd name="connsiteY4" fmla="*/ 3807726 h 6619165"/>
              <a:gd name="connsiteX5" fmla="*/ 800668 w 1824250"/>
              <a:gd name="connsiteY5" fmla="*/ 2961565 h 6619165"/>
              <a:gd name="connsiteX6" fmla="*/ 1319283 w 1824250"/>
              <a:gd name="connsiteY6" fmla="*/ 1828800 h 6619165"/>
              <a:gd name="connsiteX7" fmla="*/ 1578590 w 1824250"/>
              <a:gd name="connsiteY7" fmla="*/ 805218 h 6619165"/>
              <a:gd name="connsiteX8" fmla="*/ 1687773 w 1824250"/>
              <a:gd name="connsiteY8" fmla="*/ 136478 h 6619165"/>
              <a:gd name="connsiteX9" fmla="*/ 1592238 w 1824250"/>
              <a:gd name="connsiteY9" fmla="*/ 0 h 661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4250" h="6619165">
                <a:moveTo>
                  <a:pt x="77337" y="6619165"/>
                </a:moveTo>
                <a:cubicBezTo>
                  <a:pt x="47766" y="6444018"/>
                  <a:pt x="18196" y="6268872"/>
                  <a:pt x="9098" y="6059606"/>
                </a:cubicBezTo>
                <a:cubicBezTo>
                  <a:pt x="0" y="5850340"/>
                  <a:pt x="0" y="5620604"/>
                  <a:pt x="22746" y="5363571"/>
                </a:cubicBezTo>
                <a:cubicBezTo>
                  <a:pt x="45492" y="5106538"/>
                  <a:pt x="84161" y="4776716"/>
                  <a:pt x="145576" y="4517409"/>
                </a:cubicBezTo>
                <a:cubicBezTo>
                  <a:pt x="206991" y="4258102"/>
                  <a:pt x="282053" y="4067033"/>
                  <a:pt x="391235" y="3807726"/>
                </a:cubicBezTo>
                <a:cubicBezTo>
                  <a:pt x="500417" y="3548419"/>
                  <a:pt x="645993" y="3291386"/>
                  <a:pt x="800668" y="2961565"/>
                </a:cubicBezTo>
                <a:cubicBezTo>
                  <a:pt x="955343" y="2631744"/>
                  <a:pt x="1189629" y="2188191"/>
                  <a:pt x="1319283" y="1828800"/>
                </a:cubicBezTo>
                <a:cubicBezTo>
                  <a:pt x="1448937" y="1469409"/>
                  <a:pt x="1517175" y="1087272"/>
                  <a:pt x="1578590" y="805218"/>
                </a:cubicBezTo>
                <a:cubicBezTo>
                  <a:pt x="1640005" y="523164"/>
                  <a:pt x="1685498" y="270681"/>
                  <a:pt x="1687773" y="136478"/>
                </a:cubicBezTo>
                <a:cubicBezTo>
                  <a:pt x="1690048" y="2275"/>
                  <a:pt x="1824250" y="34119"/>
                  <a:pt x="15922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outs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0" y="436343"/>
            <a:ext cx="9144000" cy="6421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200400" y="464024"/>
            <a:ext cx="1628633" cy="6441743"/>
          </a:xfrm>
          <a:custGeom>
            <a:avLst/>
            <a:gdLst>
              <a:gd name="connsiteX0" fmla="*/ 1628633 w 1628633"/>
              <a:gd name="connsiteY0" fmla="*/ 0 h 6441743"/>
              <a:gd name="connsiteX1" fmla="*/ 1328382 w 1628633"/>
              <a:gd name="connsiteY1" fmla="*/ 1460310 h 6441743"/>
              <a:gd name="connsiteX2" fmla="*/ 659642 w 1628633"/>
              <a:gd name="connsiteY2" fmla="*/ 3043451 h 6441743"/>
              <a:gd name="connsiteX3" fmla="*/ 277505 w 1628633"/>
              <a:gd name="connsiteY3" fmla="*/ 3889612 h 6441743"/>
              <a:gd name="connsiteX4" fmla="*/ 113731 w 1628633"/>
              <a:gd name="connsiteY4" fmla="*/ 4503761 h 6441743"/>
              <a:gd name="connsiteX5" fmla="*/ 4549 w 1628633"/>
              <a:gd name="connsiteY5" fmla="*/ 5663821 h 6441743"/>
              <a:gd name="connsiteX6" fmla="*/ 86436 w 1628633"/>
              <a:gd name="connsiteY6" fmla="*/ 6441743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8633" h="6441743">
                <a:moveTo>
                  <a:pt x="1628633" y="0"/>
                </a:moveTo>
                <a:cubicBezTo>
                  <a:pt x="1559256" y="476534"/>
                  <a:pt x="1489880" y="953068"/>
                  <a:pt x="1328382" y="1460310"/>
                </a:cubicBezTo>
                <a:cubicBezTo>
                  <a:pt x="1166884" y="1967552"/>
                  <a:pt x="834788" y="2638567"/>
                  <a:pt x="659642" y="3043451"/>
                </a:cubicBezTo>
                <a:cubicBezTo>
                  <a:pt x="484496" y="3448335"/>
                  <a:pt x="368490" y="3646227"/>
                  <a:pt x="277505" y="3889612"/>
                </a:cubicBezTo>
                <a:cubicBezTo>
                  <a:pt x="186520" y="4132997"/>
                  <a:pt x="159224" y="4208059"/>
                  <a:pt x="113731" y="4503761"/>
                </a:cubicBezTo>
                <a:cubicBezTo>
                  <a:pt x="68238" y="4799463"/>
                  <a:pt x="9098" y="5340824"/>
                  <a:pt x="4549" y="5663821"/>
                </a:cubicBezTo>
                <a:cubicBezTo>
                  <a:pt x="0" y="5986818"/>
                  <a:pt x="52317" y="6161964"/>
                  <a:pt x="86436" y="64417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dufhowrj.rvt_2013-Mar-31_08-22-57PM-000_3D_View_1.png"/>
          <p:cNvPicPr>
            <a:picLocks noChangeAspect="1"/>
          </p:cNvPicPr>
          <p:nvPr/>
        </p:nvPicPr>
        <p:blipFill>
          <a:blip r:embed="rId2" cstate="print"/>
          <a:srcRect l="15094"/>
          <a:stretch>
            <a:fillRect/>
          </a:stretch>
        </p:blipFill>
        <p:spPr>
          <a:xfrm>
            <a:off x="18288000" y="385515"/>
            <a:ext cx="9144000" cy="6472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mufour 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CONCLUSION &amp; 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RECOMMENDATION 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Schedule Savings: 5 Weeks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 Savings: $1.18M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Implement the redesigned ceiling system.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Final Decision is up to the Owner.</a:t>
            </a: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four 167.JPG"/>
          <p:cNvPicPr>
            <a:picLocks noChangeAspect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>
          <a:xfrm>
            <a:off x="1828800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715500" y="1492746"/>
            <a:ext cx="8001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C000"/>
                </a:solidFill>
                <a:latin typeface="+mj-lt"/>
              </a:rPr>
              <a:t>ANALYSIS 2</a:t>
            </a:r>
            <a:r>
              <a:rPr lang="en-US" sz="4000" b="1" smtClean="0">
                <a:solidFill>
                  <a:srgbClr val="FFC000"/>
                </a:solidFill>
                <a:latin typeface="+mj-lt"/>
              </a:rPr>
              <a:t>: </a:t>
            </a:r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pPr algn="ctr"/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en-US" sz="4000" b="1" smtClean="0">
                <a:solidFill>
                  <a:srgbClr val="FFC000"/>
                </a:solidFill>
                <a:latin typeface="+mj-lt"/>
              </a:rPr>
              <a:t>SHORT INTERVAL PRODUCTION SCHEDULE</a:t>
            </a:r>
          </a:p>
          <a:p>
            <a:pPr algn="ctr"/>
            <a:endParaRPr lang="en-US" sz="4000" b="1" smtClean="0">
              <a:solidFill>
                <a:srgbClr val="FFC000"/>
              </a:solidFill>
              <a:latin typeface="+mj-lt"/>
            </a:endParaRPr>
          </a:p>
          <a:p>
            <a:endParaRPr lang="en-US" b="1" smtClean="0"/>
          </a:p>
          <a:p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reet.png"/>
          <p:cNvPicPr>
            <a:picLocks noChangeAspect="1"/>
          </p:cNvPicPr>
          <p:nvPr/>
        </p:nvPicPr>
        <p:blipFill>
          <a:blip r:embed="rId2" cstate="print"/>
          <a:srcRect l="794" r="3968"/>
          <a:stretch>
            <a:fillRect/>
          </a:stretch>
        </p:blipFill>
        <p:spPr>
          <a:xfrm>
            <a:off x="1828800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PROBLEM IDENTIFICATION AND GOALS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Problem: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Gallery Fit-Outs take over 400 days on average to complete.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Goal</a:t>
            </a:r>
            <a:r>
              <a:rPr lang="en-US" sz="2400" b="1" smtClean="0">
                <a:solidFill>
                  <a:srgbClr val="FFC000"/>
                </a:solidFill>
                <a:latin typeface="+mn-lt"/>
              </a:rPr>
              <a:t>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Reduce the Gallery Fit-Out length in order to reduce the overall project schedule.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allery fitout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treet.png"/>
          <p:cNvPicPr>
            <a:picLocks noChangeAspect="1"/>
          </p:cNvPicPr>
          <p:nvPr/>
        </p:nvPicPr>
        <p:blipFill>
          <a:blip r:embed="rId3" cstate="print"/>
          <a:srcRect l="794" r="3968"/>
          <a:stretch>
            <a:fillRect/>
          </a:stretch>
        </p:blipFill>
        <p:spPr>
          <a:xfrm>
            <a:off x="1828800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PROBLEM 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ANALYSIS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Reasons for long gallery fit-outs.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Start to Finish activity relationships.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Only one trade in each gallery performing work at a time.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 SIPS will expedite this schedule area.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allery fitout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ACTIVITY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ANALYSIS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SIPS will focus on 5</a:t>
            </a:r>
            <a:r>
              <a:rPr lang="en-US" sz="2400" baseline="30000" smtClean="0">
                <a:latin typeface="+mn-lt"/>
              </a:rPr>
              <a:t>th</a:t>
            </a:r>
            <a:r>
              <a:rPr lang="en-US" sz="2400" smtClean="0">
                <a:latin typeface="+mn-lt"/>
              </a:rPr>
              <a:t> – 8</a:t>
            </a:r>
            <a:r>
              <a:rPr lang="en-US" sz="2400" baseline="30000" smtClean="0">
                <a:latin typeface="+mn-lt"/>
              </a:rPr>
              <a:t>th</a:t>
            </a:r>
            <a:r>
              <a:rPr lang="en-US" sz="2400" smtClean="0">
                <a:latin typeface="+mn-lt"/>
              </a:rPr>
              <a:t> floor galleries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Will commence with the “MEP Rough In”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Activities adjusted to a 20 day maximum schedule length per gallery.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Ex: MEP Rough In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Crew Sizes adjusted to make each activity length 20 days / gallery.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447800"/>
            <a:ext cx="91440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ZONE DEFINITION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 SIPS is most effective when the zone sizes are equal.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MMAA zones will be approximately 5,000 SF.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Gives a total of 8 zones.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schedule length (80 days / activity) will be split evenly between the 8 zones.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Creates 10 day activity lengths / zone.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90600" y="1752600"/>
          <a:ext cx="7162800" cy="3429000"/>
        </p:xfrm>
        <a:graphic>
          <a:graphicData uri="http://schemas.openxmlformats.org/drawingml/2006/table">
            <a:tbl>
              <a:tblPr/>
              <a:tblGrid>
                <a:gridCol w="1178092"/>
                <a:gridCol w="1963487"/>
                <a:gridCol w="1617040"/>
                <a:gridCol w="2404181"/>
              </a:tblGrid>
              <a:tr h="49435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SQUARE FOOTAGE PER GALLERY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8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Floor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Square Footage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Number of Zones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Square Footage Per Zone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41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17,160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5,700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1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11,353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5,675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1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9,467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4,734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1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5,060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5,060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19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43,040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5,380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5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ZONES</a:t>
            </a:r>
            <a:endParaRPr lang="en-US" b="1">
              <a:solidFill>
                <a:srgbClr val="FFC000"/>
              </a:solidFill>
            </a:endParaRPr>
          </a:p>
        </p:txBody>
      </p:sp>
      <p:pic>
        <p:nvPicPr>
          <p:cNvPr id="7" name="Picture 6" descr="zones 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5815" y="1371600"/>
            <a:ext cx="1562037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945600" y="2590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3 Zones: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5,700 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6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ZONES</a:t>
            </a:r>
            <a:endParaRPr lang="en-US" b="1">
              <a:solidFill>
                <a:srgbClr val="FFC000"/>
              </a:solidFill>
            </a:endParaRPr>
          </a:p>
        </p:txBody>
      </p:sp>
      <p:pic>
        <p:nvPicPr>
          <p:cNvPr id="5" name="Picture 4" descr="zones 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0646" y="1371600"/>
            <a:ext cx="16370708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945600" y="2590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2</a:t>
            </a:r>
            <a:r>
              <a:rPr lang="en-US" sz="2400" smtClean="0">
                <a:latin typeface="+mn-lt"/>
              </a:rPr>
              <a:t> Zones: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5,675 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7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ZONES</a:t>
            </a:r>
            <a:endParaRPr lang="en-US" b="1">
              <a:solidFill>
                <a:srgbClr val="FFC000"/>
              </a:solidFill>
            </a:endParaRPr>
          </a:p>
        </p:txBody>
      </p:sp>
      <p:pic>
        <p:nvPicPr>
          <p:cNvPr id="5" name="Picture 4" descr="zones 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922" y="1371600"/>
            <a:ext cx="16144156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945600" y="2590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2</a:t>
            </a:r>
            <a:r>
              <a:rPr lang="en-US" sz="2400" smtClean="0">
                <a:latin typeface="+mn-lt"/>
              </a:rPr>
              <a:t> Zones: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4,734 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8</a:t>
            </a:r>
            <a:r>
              <a:rPr lang="en-US" sz="3200" b="1" baseline="30000" smtClean="0">
                <a:solidFill>
                  <a:srgbClr val="FFC000"/>
                </a:solidFill>
                <a:latin typeface="+mj-lt"/>
              </a:rPr>
              <a:t>th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FLOOR ZONE</a:t>
            </a:r>
            <a:endParaRPr lang="en-US" b="1">
              <a:solidFill>
                <a:srgbClr val="FFC000"/>
              </a:solidFill>
            </a:endParaRPr>
          </a:p>
        </p:txBody>
      </p:sp>
      <p:pic>
        <p:nvPicPr>
          <p:cNvPr id="5" name="Picture 4" descr="zones 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5459" y="1371600"/>
            <a:ext cx="16021082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945600" y="2590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1 Zone: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Average of 5,060 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THESIS\Whitney Pics\IMG_6053.JPG"/>
          <p:cNvPicPr>
            <a:picLocks noChangeAspect="1" noChangeArrowheads="1"/>
          </p:cNvPicPr>
          <p:nvPr/>
        </p:nvPicPr>
        <p:blipFill>
          <a:blip r:embed="rId2" cstate="print"/>
          <a:srcRect b="5555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3" cstate="print"/>
          <a:srcRect l="2273" t="4444" r="6803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652655" y="1541813"/>
            <a:ext cx="338446" cy="3024249"/>
          </a:xfrm>
          <a:custGeom>
            <a:avLst/>
            <a:gdLst>
              <a:gd name="connsiteX0" fmla="*/ 0 w 338446"/>
              <a:gd name="connsiteY0" fmla="*/ 3024249 h 3024249"/>
              <a:gd name="connsiteX1" fmla="*/ 77189 w 338446"/>
              <a:gd name="connsiteY1" fmla="*/ 1510145 h 3024249"/>
              <a:gd name="connsiteX2" fmla="*/ 136566 w 338446"/>
              <a:gd name="connsiteY2" fmla="*/ 1017319 h 3024249"/>
              <a:gd name="connsiteX3" fmla="*/ 308758 w 338446"/>
              <a:gd name="connsiteY3" fmla="*/ 144483 h 3024249"/>
              <a:gd name="connsiteX4" fmla="*/ 314696 w 338446"/>
              <a:gd name="connsiteY4" fmla="*/ 150421 h 3024249"/>
              <a:gd name="connsiteX5" fmla="*/ 314696 w 338446"/>
              <a:gd name="connsiteY5" fmla="*/ 150421 h 3024249"/>
              <a:gd name="connsiteX6" fmla="*/ 314696 w 338446"/>
              <a:gd name="connsiteY6" fmla="*/ 150421 h 302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46" h="3024249">
                <a:moveTo>
                  <a:pt x="0" y="3024249"/>
                </a:moveTo>
                <a:cubicBezTo>
                  <a:pt x="27214" y="2434441"/>
                  <a:pt x="54428" y="1844633"/>
                  <a:pt x="77189" y="1510145"/>
                </a:cubicBezTo>
                <a:cubicBezTo>
                  <a:pt x="99950" y="1175657"/>
                  <a:pt x="97971" y="1244929"/>
                  <a:pt x="136566" y="1017319"/>
                </a:cubicBezTo>
                <a:cubicBezTo>
                  <a:pt x="175161" y="789709"/>
                  <a:pt x="279070" y="288966"/>
                  <a:pt x="308758" y="144483"/>
                </a:cubicBezTo>
                <a:cubicBezTo>
                  <a:pt x="338446" y="0"/>
                  <a:pt x="314696" y="150421"/>
                  <a:pt x="314696" y="150421"/>
                </a:cubicBezTo>
                <a:lnTo>
                  <a:pt x="314696" y="150421"/>
                </a:lnTo>
                <a:lnTo>
                  <a:pt x="314696" y="150421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5638800" y="4572000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5931725" y="1953491"/>
            <a:ext cx="344384" cy="2618509"/>
          </a:xfrm>
          <a:custGeom>
            <a:avLst/>
            <a:gdLst>
              <a:gd name="connsiteX0" fmla="*/ 0 w 344384"/>
              <a:gd name="connsiteY0" fmla="*/ 2618509 h 2618509"/>
              <a:gd name="connsiteX1" fmla="*/ 83127 w 344384"/>
              <a:gd name="connsiteY1" fmla="*/ 1318161 h 2618509"/>
              <a:gd name="connsiteX2" fmla="*/ 172192 w 344384"/>
              <a:gd name="connsiteY2" fmla="*/ 575953 h 2618509"/>
              <a:gd name="connsiteX3" fmla="*/ 344384 w 344384"/>
              <a:gd name="connsiteY3" fmla="*/ 0 h 2618509"/>
              <a:gd name="connsiteX4" fmla="*/ 344384 w 344384"/>
              <a:gd name="connsiteY4" fmla="*/ 0 h 26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84" h="2618509">
                <a:moveTo>
                  <a:pt x="0" y="2618509"/>
                </a:moveTo>
                <a:cubicBezTo>
                  <a:pt x="27214" y="2138548"/>
                  <a:pt x="54428" y="1658587"/>
                  <a:pt x="83127" y="1318161"/>
                </a:cubicBezTo>
                <a:cubicBezTo>
                  <a:pt x="111826" y="977735"/>
                  <a:pt x="128649" y="795646"/>
                  <a:pt x="172192" y="575953"/>
                </a:cubicBezTo>
                <a:cubicBezTo>
                  <a:pt x="215735" y="356260"/>
                  <a:pt x="344384" y="0"/>
                  <a:pt x="344384" y="0"/>
                </a:cubicBezTo>
                <a:lnTo>
                  <a:pt x="344384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32" idx="3"/>
          </p:cNvCxnSpPr>
          <p:nvPr/>
        </p:nvCxnSpPr>
        <p:spPr>
          <a:xfrm flipH="1" flipV="1">
            <a:off x="5961414" y="1610096"/>
            <a:ext cx="314695" cy="3433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ps sched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27431999" cy="6476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SCHEDULE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ANALYSIS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SIPS shortened the gallery fit-out from 17 to 12 months.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Doubled the amount of work being completed at a time.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Consistent &amp; efficient flow of trades.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No extra man-hours were worked due to the SIPS.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Overall project schedule reduced by 26 working days.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95400" y="1752600"/>
          <a:ext cx="6477000" cy="3352801"/>
        </p:xfrm>
        <a:graphic>
          <a:graphicData uri="http://schemas.openxmlformats.org/drawingml/2006/table">
            <a:tbl>
              <a:tblPr/>
              <a:tblGrid>
                <a:gridCol w="1012674"/>
                <a:gridCol w="1422198"/>
                <a:gridCol w="1908528"/>
                <a:gridCol w="2133600"/>
              </a:tblGrid>
              <a:tr h="48336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SIPS SUMMARY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98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Gallery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Start Date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Finish Date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SIPS Schedule Length (Weeks)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6/24/13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4/18/14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8/5/13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5/16/14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9/2/13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6/13/14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9/30/13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6/27/14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Overall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6/24/13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6/27/14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th gallery.png"/>
          <p:cNvPicPr>
            <a:picLocks noChangeAspect="1"/>
          </p:cNvPicPr>
          <p:nvPr/>
        </p:nvPicPr>
        <p:blipFill>
          <a:blip r:embed="rId2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COST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 ANALYSIS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Total man-hours and material usage remained the same.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No additional costs were incurred.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5 week of general conditions were saved.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Results in $497,500 in savings.</a:t>
            </a:r>
          </a:p>
          <a:p>
            <a:pPr marL="793750" lvl="1" indent="-336550">
              <a:lnSpc>
                <a:spcPct val="150000"/>
              </a:lnSpc>
            </a:pPr>
            <a:endParaRPr lang="en-US" sz="2400" smtClean="0"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95400" y="1752600"/>
          <a:ext cx="6477000" cy="3352801"/>
        </p:xfrm>
        <a:graphic>
          <a:graphicData uri="http://schemas.openxmlformats.org/drawingml/2006/table">
            <a:tbl>
              <a:tblPr/>
              <a:tblGrid>
                <a:gridCol w="1012674"/>
                <a:gridCol w="1422198"/>
                <a:gridCol w="1908528"/>
                <a:gridCol w="2133600"/>
              </a:tblGrid>
              <a:tr h="48336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SIPS SUMMARY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98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Gallery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Start Date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Finish Date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Calibri"/>
                          <a:cs typeface="Times New Roman"/>
                        </a:rPr>
                        <a:t>SIPS Schedule Length (Weeks)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6/24/13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4/18/14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8/5/13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5/16/14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9/2/13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6/13/14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en-US" sz="2000" baseline="30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th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9/30/13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6/27/14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4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Overall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6/24/13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6/27/14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Times New Roman"/>
                        </a:rPr>
                        <a:t>53</a:t>
                      </a:r>
                      <a:endParaRPr lang="en-US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ove.png"/>
          <p:cNvPicPr>
            <a:picLocks noChangeAspect="1"/>
          </p:cNvPicPr>
          <p:nvPr/>
        </p:nvPicPr>
        <p:blipFill>
          <a:blip r:embed="rId2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5th gallery.png"/>
          <p:cNvPicPr>
            <a:picLocks noChangeAspect="1"/>
          </p:cNvPicPr>
          <p:nvPr/>
        </p:nvPicPr>
        <p:blipFill>
          <a:blip r:embed="rId3" cstate="print"/>
          <a:srcRect l="22895" b="4132"/>
          <a:stretch>
            <a:fillRect/>
          </a:stretch>
        </p:blipFill>
        <p:spPr>
          <a:xfrm>
            <a:off x="18288000" y="380999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CONCLUSIONS AND RECOMMENDATIONS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CONCLUSION &amp; 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RECOMMENDATION 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Schedule Savings: 5 Weeks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Cost Savings: $497,500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smtClean="0">
              <a:latin typeface="+mn-lt"/>
            </a:endParaRP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latin typeface="+mn-lt"/>
              </a:rPr>
              <a:t>Implement the SIPS.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ove.png"/>
          <p:cNvPicPr>
            <a:picLocks noChangeAspect="1"/>
          </p:cNvPicPr>
          <p:nvPr/>
        </p:nvPicPr>
        <p:blipFill>
          <a:blip r:embed="rId2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CONCLUSIONS AND RECOMMENDATIONS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CONCLUSION &amp; </a:t>
            </a:r>
            <a:r>
              <a:rPr lang="en-US" sz="3200" b="1" smtClean="0">
                <a:solidFill>
                  <a:srgbClr val="FFC000"/>
                </a:solidFill>
                <a:latin typeface="+mj-lt"/>
              </a:rPr>
              <a:t>RECOMMENDATION 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400" y="1407617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C000"/>
                </a:solidFill>
              </a:rPr>
              <a:t>Prefabrication </a:t>
            </a:r>
            <a:r>
              <a:rPr lang="en-US" sz="2400" b="1" dirty="0" smtClean="0">
                <a:solidFill>
                  <a:srgbClr val="FFC000"/>
                </a:solidFill>
              </a:rPr>
              <a:t>Analysis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/>
              <a:t>Schedule Savings: 5 Weeks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/>
              <a:t>Cost Savings: </a:t>
            </a:r>
            <a:r>
              <a:rPr lang="en-US" sz="2400" dirty="0" smtClean="0"/>
              <a:t>$345,000</a:t>
            </a:r>
            <a:endParaRPr lang="en-US" sz="2400" dirty="0" smtClean="0"/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C000"/>
                </a:solidFill>
              </a:rPr>
              <a:t>Redesign Analysis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/>
              <a:t>Schedule Savings: 5 Weeks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/>
              <a:t>Cost Savings: </a:t>
            </a:r>
            <a:r>
              <a:rPr lang="en-US" sz="2400" dirty="0" smtClean="0"/>
              <a:t>$1,181,000</a:t>
            </a:r>
            <a:endParaRPr lang="en-US" sz="2400" dirty="0" smtClean="0"/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C000"/>
                </a:solidFill>
                <a:latin typeface="+mn-lt"/>
              </a:rPr>
              <a:t>SIPS Analysis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+mn-lt"/>
              </a:rPr>
              <a:t>Schedule Savings: 5 Weeks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+mn-lt"/>
              </a:rPr>
              <a:t>Cost Savings: $497,500</a:t>
            </a: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0" y="1371600"/>
            <a:ext cx="7696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FFC000"/>
                </a:solidFill>
              </a:rPr>
              <a:t>Recommendations: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latin typeface="+mn-lt"/>
              </a:rPr>
              <a:t>Implement the SIPS.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latin typeface="+mn-lt"/>
              </a:rPr>
              <a:t>Implement the redesign at the owners discretion.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reet.png"/>
          <p:cNvPicPr>
            <a:picLocks noChangeAspect="1"/>
          </p:cNvPicPr>
          <p:nvPr/>
        </p:nvPicPr>
        <p:blipFill>
          <a:blip r:embed="rId2" cstate="print">
            <a:lum bright="-74000" contrast="14000"/>
          </a:blip>
          <a:srcRect l="794" r="3968"/>
          <a:stretch>
            <a:fillRect/>
          </a:stretch>
        </p:blipFill>
        <p:spPr>
          <a:xfrm>
            <a:off x="18288000" y="376463"/>
            <a:ext cx="9144000" cy="648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bove.png"/>
          <p:cNvPicPr>
            <a:picLocks noChangeAspect="1"/>
          </p:cNvPicPr>
          <p:nvPr/>
        </p:nvPicPr>
        <p:blipFill>
          <a:blip r:embed="rId3" cstate="print"/>
          <a:srcRect l="8497" r="6370"/>
          <a:stretch>
            <a:fillRect/>
          </a:stretch>
        </p:blipFill>
        <p:spPr>
          <a:xfrm>
            <a:off x="0" y="385706"/>
            <a:ext cx="9144000" cy="647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REDESIGN 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SIPS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CONCLUSIONS AND RECOMMENDATIONS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288000" y="609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ACKNOWLEDGEMENTS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00" y="1371600"/>
            <a:ext cx="2675374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715500" y="2736503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QUESTIONS?</a:t>
            </a:r>
            <a:endParaRPr lang="en-US" sz="2000" b="1" dirty="0" smtClean="0">
              <a:latin typeface="+mj-lt"/>
            </a:endParaRP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964400" y="3505200"/>
            <a:ext cx="624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 algn="ctr">
              <a:lnSpc>
                <a:spcPct val="150000"/>
              </a:lnSpc>
            </a:pPr>
            <a:r>
              <a:rPr lang="en-US" sz="2400" dirty="0" smtClean="0"/>
              <a:t>Metro Museum of American Art</a:t>
            </a:r>
          </a:p>
          <a:p>
            <a:pPr marL="336550" indent="-336550" algn="ctr">
              <a:lnSpc>
                <a:spcPct val="150000"/>
              </a:lnSpc>
            </a:pPr>
            <a:r>
              <a:rPr lang="en-US" sz="2400" dirty="0" err="1" smtClean="0"/>
              <a:t>Renzo</a:t>
            </a:r>
            <a:r>
              <a:rPr lang="en-US" sz="2400" dirty="0" smtClean="0"/>
              <a:t> Piano Building Worksho</a:t>
            </a:r>
            <a:r>
              <a:rPr lang="en-US" sz="2400" dirty="0" smtClean="0"/>
              <a:t>p</a:t>
            </a:r>
            <a:endParaRPr lang="en-US" sz="2400" dirty="0" smtClean="0"/>
          </a:p>
          <a:p>
            <a:pPr marL="336550" indent="-336550" algn="ctr"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Ray Sowers: CM Advisor</a:t>
            </a:r>
          </a:p>
          <a:p>
            <a:pPr marL="336550" indent="-336550" algn="ctr"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Penn State AE Faculty</a:t>
            </a:r>
          </a:p>
          <a:p>
            <a:pPr marL="336550" indent="-336550" algn="ctr"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Family &amp; Friends</a:t>
            </a:r>
          </a:p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+mn-lt"/>
            </a:endParaRPr>
          </a:p>
          <a:p>
            <a:pPr marL="1250950" lvl="2" indent="-336550">
              <a:lnSpc>
                <a:spcPct val="150000"/>
              </a:lnSpc>
              <a:buFont typeface="Wingdings" pitchFamily="2" charset="2"/>
              <a:buChar char="§"/>
            </a:pPr>
            <a:endParaRPr lang="en-US" sz="2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8881" t="15625" r="57256" b="15625"/>
          <a:stretch>
            <a:fillRect/>
          </a:stretch>
        </p:blipFill>
        <p:spPr bwMode="auto">
          <a:xfrm>
            <a:off x="18288000" y="381000"/>
            <a:ext cx="9144000" cy="6477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3" cstate="print"/>
          <a:srcRect l="2273" r="68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19600" y="3505200"/>
            <a:ext cx="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19600" y="2971800"/>
            <a:ext cx="3810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00600" y="2209800"/>
            <a:ext cx="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00600" y="2209800"/>
            <a:ext cx="9906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715000" y="2743200"/>
            <a:ext cx="7620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19600" y="37338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:\THESIS\Whitney Pics\IMG_6029.JPG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18288000" y="381000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3" cstate="print"/>
          <a:srcRect l="2273" t="4444" r="6803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600" smtClean="0"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373380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57861" t="14583" r="5254" b="5208"/>
          <a:stretch>
            <a:fillRect/>
          </a:stretch>
        </p:blipFill>
        <p:spPr bwMode="auto">
          <a:xfrm>
            <a:off x="18288000" y="381001"/>
            <a:ext cx="9144000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ite location.png"/>
          <p:cNvPicPr>
            <a:picLocks noChangeAspect="1"/>
          </p:cNvPicPr>
          <p:nvPr/>
        </p:nvPicPr>
        <p:blipFill>
          <a:blip r:embed="rId3" cstate="print"/>
          <a:srcRect l="2273" r="68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27432000" cy="411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514600"/>
                <a:gridCol w="3200400"/>
                <a:gridCol w="6096000"/>
                <a:gridCol w="5638800"/>
                <a:gridCol w="4800600"/>
                <a:gridCol w="5181600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+mj-lt"/>
                        </a:rPr>
                        <a:t>INTRODUCTION</a:t>
                      </a:r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PROJECT</a:t>
                      </a:r>
                      <a:r>
                        <a:rPr lang="en-US" baseline="0" smtClean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  <a:r>
                        <a:rPr lang="en-US" smtClean="0">
                          <a:solidFill>
                            <a:srgbClr val="FFC000"/>
                          </a:solidFill>
                          <a:latin typeface="+mj-lt"/>
                        </a:rPr>
                        <a:t>OVERVIEW</a:t>
                      </a:r>
                      <a:endParaRPr lang="en-US" b="1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1: GALLERY CEILING PREFABRICATION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</a:t>
                      </a:r>
                      <a:r>
                        <a:rPr lang="en-US" baseline="0" smtClean="0">
                          <a:latin typeface="+mj-lt"/>
                        </a:rPr>
                        <a:t> 1A: GALLERY CEILING </a:t>
                      </a:r>
                      <a:r>
                        <a:rPr lang="en-US" smtClean="0">
                          <a:latin typeface="+mj-lt"/>
                        </a:rPr>
                        <a:t>REDESIGN 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+mj-lt"/>
                        </a:rPr>
                        <a:t>ANALYSIS 3:</a:t>
                      </a:r>
                      <a:r>
                        <a:rPr lang="en-US" baseline="0" smtClean="0">
                          <a:latin typeface="+mj-lt"/>
                        </a:rPr>
                        <a:t> GALLERY FIT-OUT </a:t>
                      </a:r>
                      <a:r>
                        <a:rPr lang="en-US" smtClean="0">
                          <a:latin typeface="+mj-lt"/>
                        </a:rPr>
                        <a:t>SIPS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smtClean="0">
                          <a:latin typeface="+mj-lt"/>
                        </a:rPr>
                        <a:t>CONCLUSIONS AND RECOMMENDATIONS</a:t>
                      </a:r>
                      <a:endParaRPr lang="en-US" b="1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20200" y="566917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+mj-lt"/>
              </a:rPr>
              <a:t>PROJECT SITE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07617"/>
            <a:ext cx="8001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6550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smtClean="0">
                <a:solidFill>
                  <a:srgbClr val="FFC000"/>
                </a:solidFill>
                <a:latin typeface="+mn-lt"/>
              </a:rPr>
              <a:t>Project Constraints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Downtown in a Major U.S. City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90’  Tall Building to the South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Highway access to the West 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Park / Walkway to the East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Existing Low Rise Buildings to the North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Highline Maintenance Building Construction</a:t>
            </a:r>
          </a:p>
          <a:p>
            <a:pPr marL="793750" lvl="1" indent="-3365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smtClean="0">
                <a:latin typeface="+mn-lt"/>
              </a:rPr>
              <a:t>Constricted Site</a:t>
            </a:r>
          </a:p>
          <a:p>
            <a:pPr marL="336550" indent="-336550"/>
            <a:endParaRPr lang="en-US" sz="240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11257</TotalTime>
  <Words>4221</Words>
  <Application>Microsoft Office PowerPoint</Application>
  <PresentationFormat>Custom</PresentationFormat>
  <Paragraphs>1174</Paragraphs>
  <Slides>65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Vinnie</cp:lastModifiedBy>
  <cp:revision>139</cp:revision>
  <dcterms:created xsi:type="dcterms:W3CDTF">2006-11-29T18:17:25Z</dcterms:created>
  <dcterms:modified xsi:type="dcterms:W3CDTF">2013-04-08T05:07:50Z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